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6858000" cy="9144000"/>
  <p:embeddedFontLst>
    <p:embeddedFont>
      <p:font typeface="Sniglet"/>
      <p:regular r:id="rId16"/>
    </p:embeddedFont>
    <p:embeddedFont>
      <p:font typeface="Raleway"/>
      <p:regular r:id="rId17"/>
      <p:bold r:id="rId18"/>
      <p:italic r:id="rId19"/>
      <p:boldItalic r:id="rId20"/>
    </p:embeddedFont>
    <p:embeddedFont>
      <p:font typeface="Playfair Display"/>
      <p:regular r:id="rId21"/>
      <p:bold r:id="rId22"/>
      <p:italic r:id="rId23"/>
      <p:boldItalic r:id="rId24"/>
    </p:embeddedFont>
    <p:embeddedFont>
      <p:font typeface="Pangolin"/>
      <p:regular r:id="rId25"/>
    </p:embeddedFont>
    <p:embeddedFont>
      <p:font typeface="Raleway Light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Italic.fntdata"/><Relationship Id="rId22" Type="http://schemas.openxmlformats.org/officeDocument/2006/relationships/font" Target="fonts/PlayfairDisplay-bold.fntdata"/><Relationship Id="rId21" Type="http://schemas.openxmlformats.org/officeDocument/2006/relationships/font" Target="fonts/PlayfairDisplay-regular.fntdata"/><Relationship Id="rId24" Type="http://schemas.openxmlformats.org/officeDocument/2006/relationships/font" Target="fonts/PlayfairDisplay-boldItalic.fntdata"/><Relationship Id="rId23" Type="http://schemas.openxmlformats.org/officeDocument/2006/relationships/font" Target="fonts/PlayfairDisplay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alewayLight-regular.fntdata"/><Relationship Id="rId25" Type="http://schemas.openxmlformats.org/officeDocument/2006/relationships/font" Target="fonts/Pangolin-regular.fntdata"/><Relationship Id="rId28" Type="http://schemas.openxmlformats.org/officeDocument/2006/relationships/font" Target="fonts/RalewayLight-italic.fntdata"/><Relationship Id="rId27" Type="http://schemas.openxmlformats.org/officeDocument/2006/relationships/font" Target="fonts/RalewayLight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alewayLight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Raleway-regular.fntdata"/><Relationship Id="rId16" Type="http://schemas.openxmlformats.org/officeDocument/2006/relationships/font" Target="fonts/Sniglet-regular.fntdata"/><Relationship Id="rId19" Type="http://schemas.openxmlformats.org/officeDocument/2006/relationships/font" Target="fonts/Raleway-italic.fntdata"/><Relationship Id="rId18" Type="http://schemas.openxmlformats.org/officeDocument/2006/relationships/font" Target="fonts/Raleway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f391192_0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5f391192_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Pangolin"/>
              <a:buChar char="✗"/>
            </a:pPr>
            <a:r>
              <a:rPr i="1" lang="en" sz="1200">
                <a:solidFill>
                  <a:srgbClr val="434343"/>
                </a:solidFill>
                <a:latin typeface="Pangolin"/>
                <a:ea typeface="Pangolin"/>
                <a:cs typeface="Pangolin"/>
                <a:sym typeface="Pangolin"/>
              </a:rPr>
              <a:t>(Benes &amp; Alperin, 2016)</a:t>
            </a:r>
            <a:endParaRPr i="1" sz="1200">
              <a:solidFill>
                <a:srgbClr val="434343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Rmc.org/healthskills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54849a874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54849a87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a1c46f25a_1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a1c46f25a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a1c46f25a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a1c46f25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1c46f25a_1_2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a1c46f25a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a1c46f25a_1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a1c46f25a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85800" y="1915625"/>
            <a:ext cx="5727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rot="-5400000">
            <a:off x="4466275" y="-1238838"/>
            <a:ext cx="211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 flipH="1" rot="10800000">
            <a:off x="0" y="3420048"/>
            <a:ext cx="9144000" cy="173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/>
          <p:nvPr/>
        </p:nvSpPr>
        <p:spPr>
          <a:xfrm rot="-5400000">
            <a:off x="4517850" y="-385729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>
            <a:off x="0" y="709150"/>
            <a:ext cx="9144000" cy="443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8" name="Google Shape;78;p11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complete image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/>
          <p:nvPr/>
        </p:nvSpPr>
        <p:spPr>
          <a:xfrm flipH="1" rot="-5400000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2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2"/>
          <p:cNvSpPr/>
          <p:nvPr/>
        </p:nvSpPr>
        <p:spPr>
          <a:xfrm rot="-5400000">
            <a:off x="4497713" y="243900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2"/>
          <p:cNvSpPr/>
          <p:nvPr/>
        </p:nvSpPr>
        <p:spPr>
          <a:xfrm flipH="1" rot="10800000">
            <a:off x="-50" y="4813802"/>
            <a:ext cx="9144000" cy="32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-5400000">
            <a:off x="4497775" y="-2041588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3"/>
          <p:cNvSpPr/>
          <p:nvPr/>
        </p:nvSpPr>
        <p:spPr>
          <a:xfrm flipH="1" rot="10800000">
            <a:off x="0" y="2571593"/>
            <a:ext cx="9144000" cy="257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3031150"/>
            <a:ext cx="45582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685800" y="4135454"/>
            <a:ext cx="45582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-5400000">
            <a:off x="4497775" y="-1112255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4"/>
          <p:cNvSpPr/>
          <p:nvPr/>
        </p:nvSpPr>
        <p:spPr>
          <a:xfrm>
            <a:off x="0" y="-25"/>
            <a:ext cx="9144000" cy="341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1649050" y="503675"/>
            <a:ext cx="5845800" cy="29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55600" lvl="0" marL="45720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55600" lvl="1" marL="9144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55600" lvl="2" marL="13716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55600" lvl="3" marL="18288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55600" lvl="4" marL="22860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55600" lvl="5" marL="2743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55600" lvl="6" marL="32004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55600" lvl="7" marL="36576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55600" lvl="8" marL="41148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i="1" sz="2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22" name="Google Shape;22;p4"/>
          <p:cNvSpPr txBox="1"/>
          <p:nvPr/>
        </p:nvSpPr>
        <p:spPr>
          <a:xfrm>
            <a:off x="3593400" y="19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1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endParaRPr sz="4800">
              <a:solidFill>
                <a:srgbClr val="00001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-5400000">
            <a:off x="4517850" y="-321404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5"/>
          <p:cNvSpPr/>
          <p:nvPr/>
        </p:nvSpPr>
        <p:spPr>
          <a:xfrm flipH="1" rot="-5400000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0" y="1352400"/>
            <a:ext cx="9144000" cy="37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" name="Google Shape;29;p5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" name="Google Shape;30;p5"/>
          <p:cNvSpPr txBox="1"/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593575" y="1823700"/>
            <a:ext cx="7956600" cy="26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30200" lvl="0" marL="45720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 half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 flipH="1" rot="10800000">
            <a:off x="4543625" y="-5"/>
            <a:ext cx="1482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" name="Google Shape;36;p6"/>
          <p:cNvCxnSpPr/>
          <p:nvPr/>
        </p:nvCxnSpPr>
        <p:spPr>
          <a:xfrm>
            <a:off x="365850" y="4813675"/>
            <a:ext cx="38403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" name="Google Shape;37;p6"/>
          <p:cNvSpPr txBox="1"/>
          <p:nvPr>
            <p:ph type="title"/>
          </p:nvPr>
        </p:nvSpPr>
        <p:spPr>
          <a:xfrm>
            <a:off x="589350" y="819475"/>
            <a:ext cx="3393300" cy="67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593575" y="1518900"/>
            <a:ext cx="3393300" cy="26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595675" y="4813750"/>
            <a:ext cx="33891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 rot="-5400000">
            <a:off x="4517850" y="-321404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"/>
          <p:cNvSpPr/>
          <p:nvPr/>
        </p:nvSpPr>
        <p:spPr>
          <a:xfrm flipH="1" rot="-5400000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0" y="1352400"/>
            <a:ext cx="9144000" cy="37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" name="Google Shape;45;p7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" name="Google Shape;46;p7"/>
          <p:cNvSpPr txBox="1"/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593687" y="1823700"/>
            <a:ext cx="3861900" cy="26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48" name="Google Shape;48;p7"/>
          <p:cNvSpPr txBox="1"/>
          <p:nvPr>
            <p:ph idx="2" type="body"/>
          </p:nvPr>
        </p:nvSpPr>
        <p:spPr>
          <a:xfrm>
            <a:off x="4688285" y="1823700"/>
            <a:ext cx="3861900" cy="26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-5400000">
            <a:off x="4517850" y="-321404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8"/>
          <p:cNvSpPr/>
          <p:nvPr/>
        </p:nvSpPr>
        <p:spPr>
          <a:xfrm flipH="1" rot="-5400000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8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8"/>
          <p:cNvSpPr/>
          <p:nvPr/>
        </p:nvSpPr>
        <p:spPr>
          <a:xfrm>
            <a:off x="0" y="1352400"/>
            <a:ext cx="9144000" cy="37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5" name="Google Shape;55;p8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" name="Google Shape;56;p8"/>
          <p:cNvSpPr txBox="1"/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" type="body"/>
          </p:nvPr>
        </p:nvSpPr>
        <p:spPr>
          <a:xfrm>
            <a:off x="593575" y="1823700"/>
            <a:ext cx="2544000" cy="26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58" name="Google Shape;58;p8"/>
          <p:cNvSpPr txBox="1"/>
          <p:nvPr>
            <p:ph idx="2" type="body"/>
          </p:nvPr>
        </p:nvSpPr>
        <p:spPr>
          <a:xfrm>
            <a:off x="3267919" y="1823700"/>
            <a:ext cx="2544000" cy="26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59" name="Google Shape;59;p8"/>
          <p:cNvSpPr txBox="1"/>
          <p:nvPr>
            <p:ph idx="3" type="body"/>
          </p:nvPr>
        </p:nvSpPr>
        <p:spPr>
          <a:xfrm>
            <a:off x="5942264" y="1823700"/>
            <a:ext cx="2544000" cy="26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 rot="-5400000">
            <a:off x="4517850" y="-321404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9"/>
          <p:cNvSpPr/>
          <p:nvPr/>
        </p:nvSpPr>
        <p:spPr>
          <a:xfrm flipH="1" rot="-5400000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9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0" y="1352400"/>
            <a:ext cx="9144000" cy="37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6" name="Google Shape;66;p9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" name="Google Shape;67;p9"/>
          <p:cNvSpPr txBox="1"/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12" type="sldNum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/>
        </p:nvSpPr>
        <p:spPr>
          <a:xfrm rot="-5400000">
            <a:off x="4517850" y="-385729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0"/>
          <p:cNvSpPr/>
          <p:nvPr/>
        </p:nvSpPr>
        <p:spPr>
          <a:xfrm>
            <a:off x="0" y="709150"/>
            <a:ext cx="9144000" cy="443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" name="Google Shape;72;p10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" name="Google Shape;73;p10"/>
          <p:cNvSpPr txBox="1"/>
          <p:nvPr>
            <p:ph idx="1" type="body"/>
          </p:nvPr>
        </p:nvSpPr>
        <p:spPr>
          <a:xfrm>
            <a:off x="593575" y="4253900"/>
            <a:ext cx="79569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1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593575" y="1823700"/>
            <a:ext cx="7956600" cy="26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indent="-330200" lvl="1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indent="-330200" lvl="2" marL="1371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indent="-330200" lvl="3" marL="1828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indent="-330200" lvl="4" marL="22860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indent="-330200" lvl="5" marL="2743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indent="-330200" lvl="6" marL="3200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indent="-330200" lvl="7" marL="3657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indent="-330200" lvl="8" marL="4114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Relationship Id="rId4" Type="http://schemas.openxmlformats.org/officeDocument/2006/relationships/image" Target="../media/image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image" Target="../media/image2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3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15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gif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2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>
            <p:ph type="ctrTitle"/>
          </p:nvPr>
        </p:nvSpPr>
        <p:spPr>
          <a:xfrm>
            <a:off x="685800" y="1915625"/>
            <a:ext cx="5727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Analyzing Influences</a:t>
            </a:r>
            <a:endParaRPr b="1" sz="6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/>
          <p:nvPr>
            <p:ph type="ctrTitle"/>
          </p:nvPr>
        </p:nvSpPr>
        <p:spPr>
          <a:xfrm>
            <a:off x="685800" y="3031150"/>
            <a:ext cx="8001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Choose the positive influences counteract the negative influences </a:t>
            </a:r>
            <a:endParaRPr b="1"/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2350" y="205175"/>
            <a:ext cx="38100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idx="4294967295" type="title"/>
          </p:nvPr>
        </p:nvSpPr>
        <p:spPr>
          <a:xfrm>
            <a:off x="0" y="682250"/>
            <a:ext cx="9144000" cy="413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/>
          <p:cNvSpPr txBox="1"/>
          <p:nvPr>
            <p:ph idx="12" type="sldNum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Carpe diem | Chad Cooper | Flickr" id="179" name="Google Shape;179;p23"/>
          <p:cNvPicPr preferRelativeResize="0"/>
          <p:nvPr/>
        </p:nvPicPr>
        <p:blipFill rotWithShape="1">
          <a:blip r:embed="rId3">
            <a:alphaModFix/>
          </a:blip>
          <a:srcRect b="0" l="6837" r="6837" t="0"/>
          <a:stretch/>
        </p:blipFill>
        <p:spPr>
          <a:xfrm>
            <a:off x="0" y="682250"/>
            <a:ext cx="9144000" cy="446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>
            <a:off x="1293115" y="933475"/>
            <a:ext cx="7085322" cy="121961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"/>
              </a:rPr>
              <a:t>Reflection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589350" y="2114875"/>
            <a:ext cx="3393300" cy="159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Identify</a:t>
            </a:r>
            <a:r>
              <a:rPr lang="en" sz="4800"/>
              <a:t>:</a:t>
            </a:r>
            <a:r>
              <a:rPr lang="en" sz="6000"/>
              <a:t> </a:t>
            </a:r>
            <a:r>
              <a:rPr lang="en" sz="4800"/>
              <a:t>the Influence</a:t>
            </a:r>
            <a:endParaRPr sz="4800"/>
          </a:p>
        </p:txBody>
      </p:sp>
      <p:sp>
        <p:nvSpPr>
          <p:cNvPr id="96" name="Google Shape;96;p14"/>
          <p:cNvSpPr/>
          <p:nvPr/>
        </p:nvSpPr>
        <p:spPr>
          <a:xfrm>
            <a:off x="4863333" y="1097538"/>
            <a:ext cx="312968" cy="305611"/>
          </a:xfrm>
          <a:custGeom>
            <a:rect b="b" l="l" r="r" t="t"/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4"/>
          <p:cNvSpPr/>
          <p:nvPr/>
        </p:nvSpPr>
        <p:spPr>
          <a:xfrm rot="2735904">
            <a:off x="8127746" y="3491191"/>
            <a:ext cx="480537" cy="458835"/>
          </a:xfrm>
          <a:custGeom>
            <a:rect b="b" l="l" r="r" t="t"/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4"/>
          <p:cNvSpPr/>
          <p:nvPr/>
        </p:nvSpPr>
        <p:spPr>
          <a:xfrm>
            <a:off x="8559077" y="3144092"/>
            <a:ext cx="190310" cy="185897"/>
          </a:xfrm>
          <a:custGeom>
            <a:rect b="b" l="l" r="r" t="t"/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4"/>
          <p:cNvSpPr/>
          <p:nvPr/>
        </p:nvSpPr>
        <p:spPr>
          <a:xfrm rot="1306190">
            <a:off x="5050660" y="3276937"/>
            <a:ext cx="190860" cy="185342"/>
          </a:xfrm>
          <a:custGeom>
            <a:rect b="b" l="l" r="r" t="t"/>
            <a:pathLst>
              <a:path extrusionOk="0" fill="none" h="14419" w="15101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7800" y="886500"/>
            <a:ext cx="2834075" cy="30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>
            <p:ph type="title"/>
          </p:nvPr>
        </p:nvSpPr>
        <p:spPr>
          <a:xfrm>
            <a:off x="334100" y="283150"/>
            <a:ext cx="3824700" cy="340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Identify:</a:t>
            </a:r>
            <a:endParaRPr b="1" sz="6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Internal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Influences 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106" name="Google Shape;106;p15"/>
          <p:cNvSpPr/>
          <p:nvPr/>
        </p:nvSpPr>
        <p:spPr>
          <a:xfrm>
            <a:off x="4598350" y="-69425"/>
            <a:ext cx="4580700" cy="518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5"/>
          <p:cNvSpPr/>
          <p:nvPr/>
        </p:nvSpPr>
        <p:spPr>
          <a:xfrm>
            <a:off x="4659925" y="35175"/>
            <a:ext cx="4519200" cy="43785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Feelings </a:t>
            </a:r>
            <a:endParaRPr sz="24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Wants and needs </a:t>
            </a:r>
            <a:endParaRPr sz="24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Likes and dislikes</a:t>
            </a:r>
            <a:endParaRPr sz="24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Personal values and beliefs</a:t>
            </a:r>
            <a:endParaRPr sz="24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Perception of social norms </a:t>
            </a:r>
            <a:endParaRPr sz="2400"/>
          </a:p>
        </p:txBody>
      </p:sp>
      <p:pic>
        <p:nvPicPr>
          <p:cNvPr id="108" name="Google Shape;10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100" y="2880971"/>
            <a:ext cx="3257325" cy="18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5108350" y="612525"/>
            <a:ext cx="369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Sniglet"/>
                <a:ea typeface="Sniglet"/>
                <a:cs typeface="Sniglet"/>
                <a:sym typeface="Sniglet"/>
              </a:rPr>
              <a:t>Internal Influences:</a:t>
            </a:r>
            <a:endParaRPr b="1" sz="240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334100" y="283150"/>
            <a:ext cx="3824700" cy="340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Identify:</a:t>
            </a:r>
            <a:endParaRPr b="1" sz="6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External 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Influences 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115" name="Google Shape;115;p16"/>
          <p:cNvSpPr txBox="1"/>
          <p:nvPr>
            <p:ph idx="12" type="sldNum"/>
          </p:nvPr>
        </p:nvSpPr>
        <p:spPr>
          <a:xfrm>
            <a:off x="595675" y="4813750"/>
            <a:ext cx="33891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16"/>
          <p:cNvSpPr/>
          <p:nvPr/>
        </p:nvSpPr>
        <p:spPr>
          <a:xfrm>
            <a:off x="4563300" y="-21900"/>
            <a:ext cx="4580700" cy="518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6"/>
          <p:cNvSpPr txBox="1"/>
          <p:nvPr/>
        </p:nvSpPr>
        <p:spPr>
          <a:xfrm>
            <a:off x="4747850" y="374825"/>
            <a:ext cx="369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Sniglet"/>
                <a:ea typeface="Sniglet"/>
                <a:cs typeface="Sniglet"/>
                <a:sym typeface="Sniglet"/>
              </a:rPr>
              <a:t>External Influences:</a:t>
            </a:r>
            <a:endParaRPr b="1" sz="3000"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Family </a:t>
            </a:r>
            <a:endParaRPr sz="24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Peers/Friends  School </a:t>
            </a:r>
            <a:endParaRPr sz="24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Community  </a:t>
            </a:r>
            <a:endParaRPr sz="24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Media: TV, books, music  </a:t>
            </a:r>
            <a:endParaRPr sz="24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Technology</a:t>
            </a:r>
            <a:endParaRPr sz="24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Culture</a:t>
            </a:r>
            <a:endParaRPr sz="24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Policies Laws/policies  </a:t>
            </a:r>
            <a:endParaRPr sz="2400">
              <a:solidFill>
                <a:schemeClr val="dk1"/>
              </a:solidFill>
              <a:latin typeface="Sniglet"/>
              <a:ea typeface="Sniglet"/>
              <a:cs typeface="Sniglet"/>
              <a:sym typeface="Snigle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●"/>
            </a:pPr>
            <a:r>
              <a:rPr lang="en"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rPr>
              <a:t>Social norms</a:t>
            </a:r>
            <a:endParaRPr b="1" sz="2400"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18" name="Google Shape;11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675" y="2692250"/>
            <a:ext cx="2793100" cy="22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334100" y="283150"/>
            <a:ext cx="3824700" cy="340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800">
                <a:highlight>
                  <a:srgbClr val="FFFF00"/>
                </a:highlight>
              </a:rPr>
              <a:t>Analyze:</a:t>
            </a:r>
            <a:endParaRPr b="1" sz="4800">
              <a:highlight>
                <a:srgbClr val="FFFF00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800">
                <a:highlight>
                  <a:srgbClr val="FFFF00"/>
                </a:highlight>
              </a:rPr>
              <a:t>The Influence</a:t>
            </a:r>
            <a:r>
              <a:rPr b="1" lang="en" sz="6000"/>
              <a:t> 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124" name="Google Shape;124;p17"/>
          <p:cNvSpPr txBox="1"/>
          <p:nvPr>
            <p:ph idx="12" type="sldNum"/>
          </p:nvPr>
        </p:nvSpPr>
        <p:spPr>
          <a:xfrm>
            <a:off x="595675" y="4813750"/>
            <a:ext cx="33891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4563300" y="-21900"/>
            <a:ext cx="4580700" cy="5187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7"/>
          <p:cNvSpPr txBox="1"/>
          <p:nvPr/>
        </p:nvSpPr>
        <p:spPr>
          <a:xfrm>
            <a:off x="4747850" y="0"/>
            <a:ext cx="369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Sniglet"/>
              <a:ea typeface="Sniglet"/>
              <a:cs typeface="Sniglet"/>
              <a:sym typeface="Snigle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Sniglet"/>
              <a:ea typeface="Sniglet"/>
              <a:cs typeface="Sniglet"/>
              <a:sym typeface="Snigle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</a:t>
            </a:r>
            <a:r>
              <a:rPr b="1" lang="en" sz="3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</a:t>
            </a:r>
            <a:r>
              <a:rPr b="1" lang="en" sz="3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influence has an impact on behaviors, thoughts, values and beliefs?</a:t>
            </a:r>
            <a:endParaRPr b="1" sz="3600"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5" y="2976200"/>
            <a:ext cx="30480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Analyze: </a:t>
            </a:r>
            <a:endParaRPr b="1" sz="4800"/>
          </a:p>
        </p:txBody>
      </p:sp>
      <p:sp>
        <p:nvSpPr>
          <p:cNvPr id="133" name="Google Shape;133;p18"/>
          <p:cNvSpPr txBox="1"/>
          <p:nvPr>
            <p:ph idx="2" type="body"/>
          </p:nvPr>
        </p:nvSpPr>
        <p:spPr>
          <a:xfrm>
            <a:off x="526250" y="1602900"/>
            <a:ext cx="4528800" cy="26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How do I know it is influencing me? 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What messages am I receiving from this influence? 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How much is this influencing my thoughts, values, beliefs or actions?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4" name="Google Shape;134;p18"/>
          <p:cNvSpPr txBox="1"/>
          <p:nvPr>
            <p:ph idx="12" type="sldNum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9175" y="1454550"/>
            <a:ext cx="1867475" cy="32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750" y="1454550"/>
            <a:ext cx="1912426" cy="327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/>
          <p:nvPr>
            <p:ph idx="1" type="body"/>
          </p:nvPr>
        </p:nvSpPr>
        <p:spPr>
          <a:xfrm>
            <a:off x="593687" y="1823700"/>
            <a:ext cx="3861900" cy="26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Positive (+) 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9"/>
          <p:cNvSpPr txBox="1"/>
          <p:nvPr>
            <p:ph type="title"/>
          </p:nvPr>
        </p:nvSpPr>
        <p:spPr>
          <a:xfrm>
            <a:off x="52750" y="0"/>
            <a:ext cx="9047400" cy="6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Analyze: Positive and Negative Consequences</a:t>
            </a:r>
            <a:endParaRPr b="1" sz="3000"/>
          </a:p>
        </p:txBody>
      </p:sp>
      <p:sp>
        <p:nvSpPr>
          <p:cNvPr id="143" name="Google Shape;143;p19"/>
          <p:cNvSpPr txBox="1"/>
          <p:nvPr>
            <p:ph idx="2" type="body"/>
          </p:nvPr>
        </p:nvSpPr>
        <p:spPr>
          <a:xfrm>
            <a:off x="5838102" y="1773400"/>
            <a:ext cx="3105900" cy="26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Negative (-)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896825" y="2461750"/>
            <a:ext cx="1257300" cy="1275000"/>
          </a:xfrm>
          <a:prstGeom prst="mathPlus">
            <a:avLst>
              <a:gd fmla="val 23520" name="adj1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9"/>
          <p:cNvSpPr/>
          <p:nvPr/>
        </p:nvSpPr>
        <p:spPr>
          <a:xfrm>
            <a:off x="6242525" y="2461750"/>
            <a:ext cx="1391100" cy="1046400"/>
          </a:xfrm>
          <a:prstGeom prst="mathMinus">
            <a:avLst>
              <a:gd fmla="val 23520" name="adj1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To, Do, List - Free images on Pixabay" id="146" name="Google Shape;14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4838" y="1823700"/>
            <a:ext cx="1963226" cy="196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/>
          <p:nvPr/>
        </p:nvSpPr>
        <p:spPr>
          <a:xfrm>
            <a:off x="1837137" y="4033900"/>
            <a:ext cx="5389669" cy="4201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Arial"/>
              </a:rPr>
              <a:t>Create a list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>
            <p:ph type="title"/>
          </p:nvPr>
        </p:nvSpPr>
        <p:spPr>
          <a:xfrm>
            <a:off x="319775" y="260550"/>
            <a:ext cx="3824700" cy="4882800"/>
          </a:xfrm>
          <a:prstGeom prst="rect">
            <a:avLst/>
          </a:prstGeom>
          <a:solidFill>
            <a:srgbClr val="FFFF00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Examine:</a:t>
            </a:r>
            <a:endParaRPr b="1"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Factors &amp; Impact</a:t>
            </a:r>
            <a:endParaRPr b="1"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153" name="Google Shape;153;p20"/>
          <p:cNvSpPr txBox="1"/>
          <p:nvPr>
            <p:ph idx="12" type="sldNum"/>
          </p:nvPr>
        </p:nvSpPr>
        <p:spPr>
          <a:xfrm>
            <a:off x="595675" y="4813750"/>
            <a:ext cx="33891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0"/>
          <p:cNvSpPr/>
          <p:nvPr/>
        </p:nvSpPr>
        <p:spPr>
          <a:xfrm>
            <a:off x="4563300" y="-75"/>
            <a:ext cx="45807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0"/>
          <p:cNvSpPr txBox="1"/>
          <p:nvPr/>
        </p:nvSpPr>
        <p:spPr>
          <a:xfrm>
            <a:off x="4563300" y="795900"/>
            <a:ext cx="43644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</a:pPr>
            <a:r>
              <a:rPr b="1" lang="en" sz="2400">
                <a:latin typeface="Playfair Display"/>
                <a:ea typeface="Playfair Display"/>
                <a:cs typeface="Playfair Display"/>
                <a:sym typeface="Playfair Display"/>
              </a:rPr>
              <a:t>How are other factors interacting with this influence?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layfair Display"/>
              <a:buChar char="●"/>
            </a:pPr>
            <a:r>
              <a:rPr b="1" lang="en" sz="2400">
                <a:latin typeface="Playfair Display"/>
                <a:ea typeface="Playfair Display"/>
                <a:cs typeface="Playfair Display"/>
                <a:sym typeface="Playfair Display"/>
              </a:rPr>
              <a:t>How might these factors affect my thoughts, values, beliefs and behaviors choices?</a:t>
            </a:r>
            <a:endParaRPr b="1"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6" name="Google Shape;15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174" y="2629375"/>
            <a:ext cx="3064100" cy="227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334100" y="283150"/>
            <a:ext cx="3824700" cy="3737100"/>
          </a:xfrm>
          <a:prstGeom prst="rect">
            <a:avLst/>
          </a:prstGeom>
          <a:solidFill>
            <a:srgbClr val="FFFF00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Consider:</a:t>
            </a:r>
            <a:endParaRPr b="1"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An Action Plan</a:t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/>
          </a:p>
        </p:txBody>
      </p:sp>
      <p:sp>
        <p:nvSpPr>
          <p:cNvPr id="162" name="Google Shape;162;p21"/>
          <p:cNvSpPr txBox="1"/>
          <p:nvPr>
            <p:ph idx="12" type="sldNum"/>
          </p:nvPr>
        </p:nvSpPr>
        <p:spPr>
          <a:xfrm>
            <a:off x="595675" y="4813750"/>
            <a:ext cx="3389100" cy="3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21"/>
          <p:cNvSpPr/>
          <p:nvPr/>
        </p:nvSpPr>
        <p:spPr>
          <a:xfrm>
            <a:off x="4563300" y="-75"/>
            <a:ext cx="45807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1"/>
          <p:cNvSpPr txBox="1"/>
          <p:nvPr/>
        </p:nvSpPr>
        <p:spPr>
          <a:xfrm>
            <a:off x="4825800" y="283150"/>
            <a:ext cx="36927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5" name="Google Shape;16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913" y="1920375"/>
            <a:ext cx="2517075" cy="26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5007300" y="453925"/>
            <a:ext cx="3692700" cy="3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Raleway Light"/>
              <a:buChar char="●"/>
            </a:pPr>
            <a:r>
              <a:rPr lang="en" sz="2400">
                <a:latin typeface="Raleway Light"/>
                <a:ea typeface="Raleway Light"/>
                <a:cs typeface="Raleway Light"/>
                <a:sym typeface="Raleway Light"/>
              </a:rPr>
              <a:t>Do I need to do anything about this influence? </a:t>
            </a:r>
            <a:endParaRPr sz="2400"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Raleway Light"/>
              <a:buChar char="●"/>
            </a:pPr>
            <a:r>
              <a:rPr lang="en" sz="2400">
                <a:latin typeface="Raleway Light"/>
                <a:ea typeface="Raleway Light"/>
                <a:cs typeface="Raleway Light"/>
                <a:sym typeface="Raleway Light"/>
              </a:rPr>
              <a:t>What is the best plan of action for handling this influence in my life?</a:t>
            </a:r>
            <a:endParaRPr sz="2400"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Isabel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