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30"/>
      <p:bold r:id="rId31"/>
      <p:italic r:id="rId32"/>
      <p:boldItalic r:id="rId33"/>
    </p:embeddedFont>
    <p:embeddedFont>
      <p:font typeface="Bangers"/>
      <p:regular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6" d="100"/>
          <a:sy n="96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Shape 13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Shape 14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Shape 15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Shape 1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http://www.eatingwell.com/article/16276/10-food-rules-you-should-follow/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https://www.mindbodygreen.com/0-4807/10-Reasons-To-Eat-Whats-In-Season.html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Shape 18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" name="Shape 1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https://www.choosemyplate.gov/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Shape 5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latin typeface="Comic Sans MS"/>
                <a:ea typeface="Comic Sans MS"/>
                <a:cs typeface="Comic Sans MS"/>
                <a:sym typeface="Comic Sans MS"/>
              </a:rPr>
              <a:t>As students walk into class they will discuss the Do Now Activity with a partner.  What factors influences your diet on a daily basis? Examples: Family, friends, environment, school, culture, social economics</a:t>
            </a:r>
            <a:endParaRPr sz="1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7" name="Shape 2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Shape 2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Shape 28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3" name="Shape 29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https://www.cdc.gov/nchs/fastats/leading-causes-of-death.htm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Shape 310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1" name="Shape 3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https://www.cdc.gov/nchs/fastats/leading-causes-of-death.htm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Shape 7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Shape 9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https://www.mayoclinic.org/healthy-lifestyle/nutrition-and-healthy-eating/in-depth/organic-food/art-20043880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goo.gl/images/v5Gyy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atingwell.com/article/16276/10-food-rules-you-should-follow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indbodygreen.com/0-4807/10-Reasons-to-Eat-Whats-In-Season.html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hoosemyplate.gov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chs/fastats/leading-causes-of-death.htm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dc.gov/nchs/fastats/leading-causes-of-death.htm" TargetMode="Externa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ayoclinic.org/healthy-lifestyle/nutrition-and-healthy-eating/in-depth/organic-food/art-20043880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ctrTitle"/>
          </p:nvPr>
        </p:nvSpPr>
        <p:spPr>
          <a:xfrm>
            <a:off x="311708" y="1079850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/>
                <a:ea typeface="Comic Sans MS"/>
                <a:cs typeface="Comic Sans MS"/>
                <a:sym typeface="Comic Sans MS"/>
              </a:rPr>
              <a:t>Nutrition Stations</a:t>
            </a:r>
            <a:endParaRPr dirty="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subTitle" idx="1"/>
          </p:nvPr>
        </p:nvSpPr>
        <p:spPr>
          <a:xfrm>
            <a:off x="311700" y="3132450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FFFFFF"/>
                </a:solidFill>
              </a:rPr>
              <a:t>You Are What You Eat!</a:t>
            </a:r>
            <a:endParaRPr dirty="0">
              <a:solidFill>
                <a:srgbClr val="FFFFFF"/>
              </a:solidFill>
            </a:endParaRPr>
          </a:p>
        </p:txBody>
      </p:sp>
      <p:pic>
        <p:nvPicPr>
          <p:cNvPr id="56" name="Shape 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6200" y="410550"/>
            <a:ext cx="4100650" cy="186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 txBox="1">
            <a:spLocks noGrp="1"/>
          </p:cNvSpPr>
          <p:nvPr>
            <p:ph type="title"/>
          </p:nvPr>
        </p:nvSpPr>
        <p:spPr>
          <a:xfrm>
            <a:off x="311700" y="3410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     Cereal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830500" y="1061600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Use Caution: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Advertised to kids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Makes claims on box except: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Natural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Protein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Nourish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Weight loss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Food label &amp; ingredient list: is the only place the company has to be truthful.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35" name="Shape 13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6" name="Shape 136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32406" y="841000"/>
            <a:ext cx="4057025" cy="385762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Shape 137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 txBox="1">
            <a:spLocks noGrp="1"/>
          </p:cNvSpPr>
          <p:nvPr>
            <p:ph type="title"/>
          </p:nvPr>
        </p:nvSpPr>
        <p:spPr>
          <a:xfrm>
            <a:off x="311700" y="458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  Which cereal is the better choice? Why?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44" name="Shape 14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45" name="Shape 145" descr="honeynutcherrios.png"/>
          <p:cNvPicPr preferRelativeResize="0"/>
          <p:nvPr/>
        </p:nvPicPr>
        <p:blipFill rotWithShape="1">
          <a:blip r:embed="rId3">
            <a:alphaModFix/>
          </a:blip>
          <a:srcRect t="4861"/>
          <a:stretch/>
        </p:blipFill>
        <p:spPr>
          <a:xfrm>
            <a:off x="258538" y="1099250"/>
            <a:ext cx="8626926" cy="346962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/>
          <p:nvPr/>
        </p:nvSpPr>
        <p:spPr>
          <a:xfrm>
            <a:off x="483075" y="645325"/>
            <a:ext cx="728400" cy="8007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</a:t>
            </a:r>
            <a:endParaRPr sz="3600"/>
          </a:p>
        </p:txBody>
      </p:sp>
      <p:sp>
        <p:nvSpPr>
          <p:cNvPr id="147" name="Shape 147"/>
          <p:cNvSpPr/>
          <p:nvPr/>
        </p:nvSpPr>
        <p:spPr>
          <a:xfrm>
            <a:off x="258550" y="133600"/>
            <a:ext cx="8886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Shape 152"/>
          <p:cNvPicPr preferRelativeResize="0"/>
          <p:nvPr/>
        </p:nvPicPr>
        <p:blipFill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269535"/>
            <a:ext cx="9143999" cy="3428080"/>
          </a:xfrm>
          <a:prstGeom prst="rect">
            <a:avLst/>
          </a:prstGeom>
          <a:noFill/>
          <a:ln>
            <a:noFill/>
          </a:ln>
        </p:spPr>
      </p:pic>
      <p:sp>
        <p:nvSpPr>
          <p:cNvPr id="153" name="Shape 153"/>
          <p:cNvSpPr txBox="1">
            <a:spLocks noGrp="1"/>
          </p:cNvSpPr>
          <p:nvPr>
            <p:ph type="title"/>
          </p:nvPr>
        </p:nvSpPr>
        <p:spPr>
          <a:xfrm>
            <a:off x="311700" y="4583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  Which cereal is the better choice? Why?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54" name="Shape 154"/>
          <p:cNvSpPr/>
          <p:nvPr/>
        </p:nvSpPr>
        <p:spPr>
          <a:xfrm>
            <a:off x="258550" y="133600"/>
            <a:ext cx="8886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  <p:sp>
        <p:nvSpPr>
          <p:cNvPr id="155" name="Shape 155"/>
          <p:cNvSpPr/>
          <p:nvPr/>
        </p:nvSpPr>
        <p:spPr>
          <a:xfrm>
            <a:off x="483075" y="645325"/>
            <a:ext cx="728400" cy="8007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</a:t>
            </a:r>
            <a:endParaRPr sz="3600"/>
          </a:p>
        </p:txBody>
      </p:sp>
      <p:sp>
        <p:nvSpPr>
          <p:cNvPr id="156" name="Shape 156"/>
          <p:cNvSpPr/>
          <p:nvPr/>
        </p:nvSpPr>
        <p:spPr>
          <a:xfrm>
            <a:off x="1211475" y="3680200"/>
            <a:ext cx="1787400" cy="114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     Michael Pollan’s 10 Food Rules</a:t>
            </a:r>
            <a:endParaRPr b="1"/>
          </a:p>
        </p:txBody>
      </p:sp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832500" y="1223738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u="sng">
                <a:solidFill>
                  <a:schemeClr val="hlink"/>
                </a:solidFill>
                <a:hlinkClick r:id="rId3"/>
              </a:rPr>
              <a:t>Read article click here</a:t>
            </a:r>
            <a:endParaRPr/>
          </a:p>
          <a:p>
            <a:pPr marL="457200" lvl="0" indent="-342900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Write out Michael Pollan’s 10  Food Rules</a:t>
            </a:r>
            <a:r>
              <a:rPr lang="en" sz="1800" u="sng">
                <a:solidFill>
                  <a:schemeClr val="hlink"/>
                </a:solidFill>
                <a:hlinkClick r:id="rId3"/>
              </a:rPr>
              <a:t> </a:t>
            </a:r>
            <a:endParaRPr sz="1800"/>
          </a:p>
        </p:txBody>
      </p:sp>
      <p:sp>
        <p:nvSpPr>
          <p:cNvPr id="163" name="Shape 163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64" name="Shape 164" descr="Michael Pollan - Pop!Tech 2009 - Camden, ME | photo by Kris ..."/>
          <p:cNvPicPr preferRelativeResize="0"/>
          <p:nvPr/>
        </p:nvPicPr>
        <p:blipFill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375" y="1152475"/>
            <a:ext cx="4372275" cy="3558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Shape 165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5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Eating in Season</a:t>
            </a:r>
            <a:endParaRPr/>
          </a:p>
        </p:txBody>
      </p:sp>
      <p:sp>
        <p:nvSpPr>
          <p:cNvPr id="171" name="Shape 17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72" name="Shape 172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Read, </a:t>
            </a:r>
            <a:r>
              <a:rPr lang="en" u="sng">
                <a:solidFill>
                  <a:schemeClr val="hlink"/>
                </a:solidFill>
                <a:hlinkClick r:id="rId3"/>
              </a:rPr>
              <a:t>10 Reasons to eat in season</a:t>
            </a:r>
            <a:endParaRPr/>
          </a:p>
        </p:txBody>
      </p:sp>
      <p:pic>
        <p:nvPicPr>
          <p:cNvPr id="173" name="Shape 173" descr="farmersmarket.png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500" y="724200"/>
            <a:ext cx="3950923" cy="3695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Shape 174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>
            <a:spLocks noGrp="1"/>
          </p:cNvSpPr>
          <p:nvPr>
            <p:ph type="title"/>
          </p:nvPr>
        </p:nvSpPr>
        <p:spPr>
          <a:xfrm>
            <a:off x="347150" y="124200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Product Placement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80" name="Shape 18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181" name="Shape 181"/>
          <p:cNvSpPr txBox="1">
            <a:spLocks noGrp="1"/>
          </p:cNvSpPr>
          <p:nvPr>
            <p:ph type="subTitle" idx="1"/>
          </p:nvPr>
        </p:nvSpPr>
        <p:spPr>
          <a:xfrm>
            <a:off x="113500" y="1505325"/>
            <a:ext cx="4677900" cy="302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Key Message: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●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Products are placed where you are more likely to buy them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○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Checkout (Impulse buy)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○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In the front of the store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○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In the front of aisles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○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Eye-level 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     </a:t>
            </a: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“especially advertised to kids”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rgbClr val="000000"/>
                </a:solidFill>
                <a:highlight>
                  <a:srgbClr val="FFFF00"/>
                </a:highlight>
                <a:latin typeface="Comic Sans MS"/>
                <a:ea typeface="Comic Sans MS"/>
                <a:cs typeface="Comic Sans MS"/>
                <a:sym typeface="Comic Sans MS"/>
              </a:rPr>
              <a:t>Companies pay more money for product placement</a:t>
            </a:r>
            <a:endParaRPr sz="1400">
              <a:solidFill>
                <a:srgbClr val="000000"/>
              </a:solidFill>
              <a:highlight>
                <a:srgbClr val="FFFF00"/>
              </a:highlight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82" name="Shape 182" descr="product placement.jpg-large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500" y="316850"/>
            <a:ext cx="3928576" cy="4367874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Shape 183"/>
          <p:cNvSpPr txBox="1"/>
          <p:nvPr/>
        </p:nvSpPr>
        <p:spPr>
          <a:xfrm>
            <a:off x="3670500" y="648000"/>
            <a:ext cx="1387800" cy="2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Shape 184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 txBox="1">
            <a:spLocks noGrp="1"/>
          </p:cNvSpPr>
          <p:nvPr>
            <p:ph type="title"/>
          </p:nvPr>
        </p:nvSpPr>
        <p:spPr>
          <a:xfrm>
            <a:off x="265500" y="1105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Product Placement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90" name="Shape 190"/>
          <p:cNvSpPr txBox="1">
            <a:spLocks noGrp="1"/>
          </p:cNvSpPr>
          <p:nvPr>
            <p:ph type="subTitle" idx="1"/>
          </p:nvPr>
        </p:nvSpPr>
        <p:spPr>
          <a:xfrm>
            <a:off x="265500" y="1783375"/>
            <a:ext cx="4045200" cy="2663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Shape 19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92" name="Shape 192" descr="cerealkids1.jpg"/>
          <p:cNvPicPr preferRelativeResize="0"/>
          <p:nvPr/>
        </p:nvPicPr>
        <p:blipFill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9500" y="724200"/>
            <a:ext cx="3784405" cy="3695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Shape 193" descr="cerealkids3.jpg"/>
          <p:cNvPicPr preferRelativeResize="0"/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5500" y="1640500"/>
            <a:ext cx="4045197" cy="288095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Shape 194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7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ape 199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2625" y="997200"/>
            <a:ext cx="4968525" cy="389262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Shape 200"/>
          <p:cNvSpPr txBox="1"/>
          <p:nvPr/>
        </p:nvSpPr>
        <p:spPr>
          <a:xfrm>
            <a:off x="516100" y="168825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Key Messages: </a:t>
            </a:r>
            <a:endParaRPr sz="2400" b="1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Char char="●"/>
            </a:pPr>
            <a:r>
              <a:rPr lang="en" sz="18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½ your plate should contain fruits and vegetables</a:t>
            </a:r>
            <a:endParaRPr sz="18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Char char="●"/>
            </a:pPr>
            <a:r>
              <a:rPr lang="en" sz="18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Move to low fat or fat-free milk or yogurt</a:t>
            </a:r>
            <a:endParaRPr sz="18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Char char="●"/>
            </a:pPr>
            <a:r>
              <a:rPr lang="en" sz="18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Make ½ your grains “whole grains”</a:t>
            </a:r>
            <a:endParaRPr sz="18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omic Sans MS"/>
              <a:buChar char="●"/>
            </a:pPr>
            <a:r>
              <a:rPr lang="en" sz="1800">
                <a:solidFill>
                  <a:schemeClr val="lt2"/>
                </a:solidFill>
                <a:latin typeface="Comic Sans MS"/>
                <a:ea typeface="Comic Sans MS"/>
                <a:cs typeface="Comic Sans MS"/>
                <a:sym typeface="Comic Sans MS"/>
              </a:rPr>
              <a:t>Vary your protein</a:t>
            </a:r>
            <a:endParaRPr sz="18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endParaRPr sz="1800">
              <a:solidFill>
                <a:schemeClr val="lt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1" name="Shape 201"/>
          <p:cNvSpPr txBox="1"/>
          <p:nvPr/>
        </p:nvSpPr>
        <p:spPr>
          <a:xfrm>
            <a:off x="699800" y="218675"/>
            <a:ext cx="5633400" cy="64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MyPlate</a:t>
            </a:r>
            <a:endParaRPr sz="3000" b="1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2" name="Shape 202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265500" y="350000"/>
            <a:ext cx="4045200" cy="75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Juice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08" name="Shape 208"/>
          <p:cNvSpPr txBox="1">
            <a:spLocks noGrp="1"/>
          </p:cNvSpPr>
          <p:nvPr>
            <p:ph type="subTitle" idx="1"/>
          </p:nvPr>
        </p:nvSpPr>
        <p:spPr>
          <a:xfrm>
            <a:off x="265500" y="970025"/>
            <a:ext cx="4045200" cy="34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Key Message: 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●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100% Fruit Juice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●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Fresh squeezed not from concentrate is better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○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With the pulp is even better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●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In place of juice eat the real fruit or vegetable (with the skin more fiber)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Comic Sans MS"/>
              <a:buChar char="●"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Drink water, milk or sparkling water with lemon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9" name="Shape 209" descr="juice10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40875" y="216925"/>
            <a:ext cx="4045205" cy="2130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Shape 210" descr="juice100label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40878" y="2390775"/>
            <a:ext cx="4045205" cy="251187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Shape 211"/>
          <p:cNvSpPr/>
          <p:nvPr/>
        </p:nvSpPr>
        <p:spPr>
          <a:xfrm>
            <a:off x="4415575" y="655950"/>
            <a:ext cx="727800" cy="600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Shape 212"/>
          <p:cNvSpPr/>
          <p:nvPr/>
        </p:nvSpPr>
        <p:spPr>
          <a:xfrm>
            <a:off x="5893400" y="785200"/>
            <a:ext cx="1764600" cy="2472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Shape 213"/>
          <p:cNvSpPr txBox="1"/>
          <p:nvPr/>
        </p:nvSpPr>
        <p:spPr>
          <a:xfrm rot="-371000">
            <a:off x="6497466" y="2542479"/>
            <a:ext cx="1790919" cy="536832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4" name="Shape 214"/>
          <p:cNvSpPr/>
          <p:nvPr/>
        </p:nvSpPr>
        <p:spPr>
          <a:xfrm>
            <a:off x="4126850" y="2410650"/>
            <a:ext cx="727800" cy="322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5" name="Shape 2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65127" y="2358876"/>
            <a:ext cx="408600" cy="425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Shape 2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4652" y="870301"/>
            <a:ext cx="408600" cy="425736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Shape 217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>
            <a:spLocks noGrp="1"/>
          </p:cNvSpPr>
          <p:nvPr>
            <p:ph type="title"/>
          </p:nvPr>
        </p:nvSpPr>
        <p:spPr>
          <a:xfrm>
            <a:off x="340325" y="141575"/>
            <a:ext cx="4045200" cy="861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omic Sans MS"/>
                <a:ea typeface="Comic Sans MS"/>
                <a:cs typeface="Comic Sans MS"/>
                <a:sym typeface="Comic Sans MS"/>
              </a:rPr>
              <a:t>Juice</a:t>
            </a:r>
            <a:endParaRPr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3" name="Shape 223"/>
          <p:cNvSpPr txBox="1">
            <a:spLocks noGrp="1"/>
          </p:cNvSpPr>
          <p:nvPr>
            <p:ph type="subTitle" idx="1"/>
          </p:nvPr>
        </p:nvSpPr>
        <p:spPr>
          <a:xfrm>
            <a:off x="256300" y="865800"/>
            <a:ext cx="4511100" cy="28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Caution (When you see):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100% Vitamin C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Less than 100% Fruit Juice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“Natural”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Just because it is organic doesn’t make it healthier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Any claims on the package other than on the label and ingredients list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24" name="Shape 22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25" name="Shape 225" descr="honestjuice.jpeg"/>
          <p:cNvPicPr preferRelativeResize="0"/>
          <p:nvPr/>
        </p:nvPicPr>
        <p:blipFill rotWithShape="1">
          <a:blip r:embed="rId3">
            <a:alphaModFix/>
          </a:blip>
          <a:srcRect t="19543"/>
          <a:stretch/>
        </p:blipFill>
        <p:spPr>
          <a:xfrm>
            <a:off x="4939500" y="323650"/>
            <a:ext cx="3837002" cy="4510772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Shape 226"/>
          <p:cNvSpPr/>
          <p:nvPr/>
        </p:nvSpPr>
        <p:spPr>
          <a:xfrm>
            <a:off x="6079400" y="823925"/>
            <a:ext cx="1719900" cy="11199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Shape 227"/>
          <p:cNvSpPr/>
          <p:nvPr/>
        </p:nvSpPr>
        <p:spPr>
          <a:xfrm rot="-1153481">
            <a:off x="5243712" y="880538"/>
            <a:ext cx="819076" cy="560723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Shape 228"/>
          <p:cNvSpPr/>
          <p:nvPr/>
        </p:nvSpPr>
        <p:spPr>
          <a:xfrm>
            <a:off x="256300" y="2557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Do Now Activity:</a:t>
            </a:r>
            <a:endParaRPr dirty="0"/>
          </a:p>
        </p:txBody>
      </p:sp>
      <p:sp>
        <p:nvSpPr>
          <p:cNvPr id="62" name="Shape 6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solidFill>
                  <a:srgbClr val="FFFFFF"/>
                </a:solidFill>
                <a:latin typeface="Comic Sans MS"/>
                <a:ea typeface="Comic Sans MS"/>
                <a:cs typeface="Comic Sans MS"/>
                <a:sym typeface="Comic Sans MS"/>
              </a:rPr>
              <a:t>What factors influence your diet on a daily basis? </a:t>
            </a:r>
            <a:endParaRPr sz="3000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 dirty="0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subTitle" idx="1"/>
          </p:nvPr>
        </p:nvSpPr>
        <p:spPr>
          <a:xfrm>
            <a:off x="256300" y="865800"/>
            <a:ext cx="3084900" cy="286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Juice</a:t>
            </a:r>
            <a:endParaRPr sz="4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42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4" name="Shape 23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5" name="Shape 235"/>
          <p:cNvSpPr/>
          <p:nvPr/>
        </p:nvSpPr>
        <p:spPr>
          <a:xfrm>
            <a:off x="6079400" y="823925"/>
            <a:ext cx="1719900" cy="11199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Shape 236"/>
          <p:cNvSpPr/>
          <p:nvPr/>
        </p:nvSpPr>
        <p:spPr>
          <a:xfrm rot="-1153481">
            <a:off x="5243712" y="880538"/>
            <a:ext cx="819076" cy="560723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7" name="Shape 2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81750" y="195700"/>
            <a:ext cx="5457700" cy="475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/>
          <p:nvPr/>
        </p:nvSpPr>
        <p:spPr>
          <a:xfrm rot="5400000">
            <a:off x="5942893" y="534463"/>
            <a:ext cx="731100" cy="3525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9" name="Shape 239"/>
          <p:cNvSpPr txBox="1"/>
          <p:nvPr/>
        </p:nvSpPr>
        <p:spPr>
          <a:xfrm>
            <a:off x="7055425" y="634725"/>
            <a:ext cx="14532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5% Juice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0" name="Shape 240"/>
          <p:cNvSpPr/>
          <p:nvPr/>
        </p:nvSpPr>
        <p:spPr>
          <a:xfrm>
            <a:off x="4307375" y="1186775"/>
            <a:ext cx="957900" cy="3942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Shape 241"/>
          <p:cNvSpPr txBox="1"/>
          <p:nvPr/>
        </p:nvSpPr>
        <p:spPr>
          <a:xfrm>
            <a:off x="3593975" y="308925"/>
            <a:ext cx="1671300" cy="32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Use Caution: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42" name="Shape 242"/>
          <p:cNvSpPr/>
          <p:nvPr/>
        </p:nvSpPr>
        <p:spPr>
          <a:xfrm>
            <a:off x="256300" y="2557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  <p:sp>
        <p:nvSpPr>
          <p:cNvPr id="243" name="Shape 243"/>
          <p:cNvSpPr/>
          <p:nvPr/>
        </p:nvSpPr>
        <p:spPr>
          <a:xfrm rot="5400000">
            <a:off x="4138888" y="1974750"/>
            <a:ext cx="2930400" cy="429300"/>
          </a:xfrm>
          <a:prstGeom prst="ellipse">
            <a:avLst/>
          </a:prstGeom>
          <a:noFill/>
          <a:ln w="762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Shape 244"/>
          <p:cNvSpPr txBox="1"/>
          <p:nvPr/>
        </p:nvSpPr>
        <p:spPr>
          <a:xfrm>
            <a:off x="3569675" y="1495400"/>
            <a:ext cx="1719900" cy="5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“Natural” means nothing. Many companies use this word to fool consumers. 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Which juice is the better choice? Why?</a:t>
            </a:r>
            <a:endParaRPr/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51" name="Shape 25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52" name="Shape 252" descr="juice100label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00" y="1152475"/>
            <a:ext cx="3950796" cy="3778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Shape 253" descr="honestlabel.jpe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1900" y="1152475"/>
            <a:ext cx="4190402" cy="3778901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/>
          <p:nvPr/>
        </p:nvSpPr>
        <p:spPr>
          <a:xfrm>
            <a:off x="2622775" y="1439425"/>
            <a:ext cx="755100" cy="7755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A</a:t>
            </a:r>
            <a:endParaRPr sz="3600"/>
          </a:p>
        </p:txBody>
      </p:sp>
      <p:sp>
        <p:nvSpPr>
          <p:cNvPr id="255" name="Shape 255"/>
          <p:cNvSpPr/>
          <p:nvPr/>
        </p:nvSpPr>
        <p:spPr>
          <a:xfrm>
            <a:off x="6707650" y="1439425"/>
            <a:ext cx="755100" cy="7755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</a:t>
            </a:r>
            <a:endParaRPr sz="3600"/>
          </a:p>
        </p:txBody>
      </p:sp>
      <p:sp>
        <p:nvSpPr>
          <p:cNvPr id="256" name="Shape 256"/>
          <p:cNvSpPr/>
          <p:nvPr/>
        </p:nvSpPr>
        <p:spPr>
          <a:xfrm>
            <a:off x="7462750" y="1400375"/>
            <a:ext cx="1065600" cy="149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Shape 257"/>
          <p:cNvSpPr/>
          <p:nvPr/>
        </p:nvSpPr>
        <p:spPr>
          <a:xfrm>
            <a:off x="3377875" y="1289725"/>
            <a:ext cx="1065600" cy="10707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Shape 258"/>
          <p:cNvSpPr/>
          <p:nvPr/>
        </p:nvSpPr>
        <p:spPr>
          <a:xfrm>
            <a:off x="256300" y="2557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Bread</a:t>
            </a:r>
            <a:endParaRPr/>
          </a:p>
        </p:txBody>
      </p:sp>
      <p:sp>
        <p:nvSpPr>
          <p:cNvPr id="264" name="Shape 26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Key Message: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First ingredient: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 u="sng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“Whole Wheat”</a:t>
            </a: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 or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 u="sng">
                <a:solidFill>
                  <a:srgbClr val="FFFF00"/>
                </a:solidFill>
                <a:latin typeface="Comic Sans MS"/>
                <a:ea typeface="Comic Sans MS"/>
                <a:cs typeface="Comic Sans MS"/>
                <a:sym typeface="Comic Sans MS"/>
              </a:rPr>
              <a:t>“Sprouted Whole Wheat”</a:t>
            </a:r>
            <a:endParaRPr sz="1800" u="sng">
              <a:solidFill>
                <a:srgbClr val="FFFF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Less ingredients the better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More fiber the better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Less sugar the better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65" name="Shape 26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66" name="Shape 266" descr="oroweatbackwholewheat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2400" y="1194498"/>
            <a:ext cx="3999895" cy="3471552"/>
          </a:xfrm>
          <a:prstGeom prst="rect">
            <a:avLst/>
          </a:prstGeom>
          <a:noFill/>
          <a:ln>
            <a:noFill/>
          </a:ln>
        </p:spPr>
      </p:pic>
      <p:sp>
        <p:nvSpPr>
          <p:cNvPr id="267" name="Shape 267"/>
          <p:cNvSpPr/>
          <p:nvPr/>
        </p:nvSpPr>
        <p:spPr>
          <a:xfrm>
            <a:off x="256300" y="255725"/>
            <a:ext cx="8886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311700" y="26135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Bread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Caution (When you see):</a:t>
            </a:r>
            <a:endParaRPr sz="2400"/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311700" y="1459225"/>
            <a:ext cx="3999900" cy="280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Natural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“Enriched”</a:t>
            </a:r>
            <a:endParaRPr sz="2400"/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Enriched flour</a:t>
            </a:r>
            <a:endParaRPr sz="2400"/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Any claims on the package other than on the label and ingredients</a:t>
            </a:r>
            <a:endParaRPr sz="2400"/>
          </a:p>
        </p:txBody>
      </p:sp>
      <p:sp>
        <p:nvSpPr>
          <p:cNvPr id="274" name="Shape 274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75" name="Shape 275" descr="eurekawhitebread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2400" y="963200"/>
            <a:ext cx="3999898" cy="1721301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6" name="Shape 276" descr="oroweat whitebreadside.jpeg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2400" y="2684500"/>
            <a:ext cx="3999895" cy="1826277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Shape 277"/>
          <p:cNvSpPr/>
          <p:nvPr/>
        </p:nvSpPr>
        <p:spPr>
          <a:xfrm>
            <a:off x="256300" y="255725"/>
            <a:ext cx="8886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Shape 282"/>
          <p:cNvSpPr/>
          <p:nvPr/>
        </p:nvSpPr>
        <p:spPr>
          <a:xfrm>
            <a:off x="311700" y="1347525"/>
            <a:ext cx="809700" cy="1061400"/>
          </a:xfrm>
          <a:prstGeom prst="star6">
            <a:avLst>
              <a:gd name="adj" fmla="val 28868"/>
              <a:gd name="hf" fmla="val 11547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Which bread is the better choice? Why? </a:t>
            </a:r>
            <a:endParaRPr/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85" name="Shape 28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86" name="Shape 286" descr="oroweat whitebreadside.jpe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00" y="1152475"/>
            <a:ext cx="8520604" cy="3552678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Shape 287"/>
          <p:cNvSpPr/>
          <p:nvPr/>
        </p:nvSpPr>
        <p:spPr>
          <a:xfrm>
            <a:off x="398000" y="1541475"/>
            <a:ext cx="755100" cy="7755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Shape 288"/>
          <p:cNvSpPr txBox="1"/>
          <p:nvPr/>
        </p:nvSpPr>
        <p:spPr>
          <a:xfrm>
            <a:off x="410400" y="1541475"/>
            <a:ext cx="6474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latin typeface="Bangers"/>
                <a:ea typeface="Bangers"/>
                <a:cs typeface="Bangers"/>
                <a:sym typeface="Bangers"/>
              </a:rPr>
              <a:t> </a:t>
            </a:r>
            <a:r>
              <a:rPr lang="en" sz="3600"/>
              <a:t>A</a:t>
            </a:r>
            <a:endParaRPr sz="3600"/>
          </a:p>
        </p:txBody>
      </p:sp>
      <p:sp>
        <p:nvSpPr>
          <p:cNvPr id="289" name="Shape 289"/>
          <p:cNvSpPr/>
          <p:nvPr/>
        </p:nvSpPr>
        <p:spPr>
          <a:xfrm>
            <a:off x="2787900" y="1541475"/>
            <a:ext cx="4058400" cy="14382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Shape 290"/>
          <p:cNvSpPr/>
          <p:nvPr/>
        </p:nvSpPr>
        <p:spPr>
          <a:xfrm>
            <a:off x="256300" y="255725"/>
            <a:ext cx="8886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Shape 29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           Which bread is the better choice? Why? </a:t>
            </a:r>
            <a:endParaRPr/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Shape 2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97" name="Shape 29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98" name="Shape 298" descr="IMG_8150.JPG"/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700" y="1152475"/>
            <a:ext cx="8520604" cy="3416402"/>
          </a:xfrm>
          <a:prstGeom prst="rect">
            <a:avLst/>
          </a:prstGeom>
          <a:noFill/>
          <a:ln>
            <a:noFill/>
          </a:ln>
        </p:spPr>
      </p:pic>
      <p:sp>
        <p:nvSpPr>
          <p:cNvPr id="299" name="Shape 299"/>
          <p:cNvSpPr/>
          <p:nvPr/>
        </p:nvSpPr>
        <p:spPr>
          <a:xfrm>
            <a:off x="398000" y="1541475"/>
            <a:ext cx="755100" cy="775500"/>
          </a:xfrm>
          <a:prstGeom prst="star6">
            <a:avLst>
              <a:gd name="adj" fmla="val 28868"/>
              <a:gd name="hf" fmla="val 115470"/>
            </a:avLst>
          </a:prstGeom>
          <a:solidFill>
            <a:srgbClr val="FF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B</a:t>
            </a:r>
            <a:endParaRPr sz="3600"/>
          </a:p>
        </p:txBody>
      </p:sp>
      <p:sp>
        <p:nvSpPr>
          <p:cNvPr id="300" name="Shape 300"/>
          <p:cNvSpPr/>
          <p:nvPr/>
        </p:nvSpPr>
        <p:spPr>
          <a:xfrm>
            <a:off x="2796700" y="1541475"/>
            <a:ext cx="4037700" cy="1288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1" name="Shape 301"/>
          <p:cNvSpPr/>
          <p:nvPr/>
        </p:nvSpPr>
        <p:spPr>
          <a:xfrm>
            <a:off x="256300" y="255725"/>
            <a:ext cx="8886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640800" y="4371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/>
              <a:t>  Leading Causes of Death in the US</a:t>
            </a:r>
            <a:endParaRPr sz="3000" b="1"/>
          </a:p>
        </p:txBody>
      </p:sp>
      <p:sp>
        <p:nvSpPr>
          <p:cNvPr id="307" name="Shape 307"/>
          <p:cNvSpPr txBox="1">
            <a:spLocks noGrp="1"/>
          </p:cNvSpPr>
          <p:nvPr>
            <p:ph type="body" idx="1"/>
          </p:nvPr>
        </p:nvSpPr>
        <p:spPr>
          <a:xfrm>
            <a:off x="1129650" y="1009800"/>
            <a:ext cx="73737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#1 Heart Disease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/>
              <a:t># 2 Cancer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/>
              <a:t>#3 Chronic Lower Respiratory Diseases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/>
              <a:t>#4 Accidents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/>
              <a:t>#5 Stroke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/>
              <a:t>#6 Alzheimer’s Disease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/>
              <a:t>#7 Diabetes</a:t>
            </a:r>
            <a:endParaRPr sz="1800" b="1"/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 b="1" u="sng">
                <a:solidFill>
                  <a:schemeClr val="hlink"/>
                </a:solidFill>
                <a:hlinkClick r:id="rId3"/>
              </a:rPr>
              <a:t>Source: Centers for Disease Control: National Center for Health Statistics final from 2015</a:t>
            </a:r>
            <a:endParaRPr sz="1200" b="1"/>
          </a:p>
        </p:txBody>
      </p:sp>
      <p:sp>
        <p:nvSpPr>
          <p:cNvPr id="308" name="Shape 308"/>
          <p:cNvSpPr/>
          <p:nvPr/>
        </p:nvSpPr>
        <p:spPr>
          <a:xfrm>
            <a:off x="76325" y="179225"/>
            <a:ext cx="778500" cy="5727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>
            <a:spLocks noGrp="1"/>
          </p:cNvSpPr>
          <p:nvPr>
            <p:ph type="title"/>
          </p:nvPr>
        </p:nvSpPr>
        <p:spPr>
          <a:xfrm>
            <a:off x="720625" y="239700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      Which causes of death could be diet related? </a:t>
            </a:r>
            <a:endParaRPr sz="2400" b="1"/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/>
              <a:t>       Leading Causes of Death</a:t>
            </a:r>
            <a:endParaRPr sz="2400" b="1"/>
          </a:p>
        </p:txBody>
      </p:sp>
      <p:sp>
        <p:nvSpPr>
          <p:cNvPr id="314" name="Shape 314"/>
          <p:cNvSpPr txBox="1">
            <a:spLocks noGrp="1"/>
          </p:cNvSpPr>
          <p:nvPr>
            <p:ph type="body" idx="1"/>
          </p:nvPr>
        </p:nvSpPr>
        <p:spPr>
          <a:xfrm>
            <a:off x="946450" y="1232400"/>
            <a:ext cx="7377000" cy="343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#1 Heart Disease</a:t>
            </a:r>
            <a:endParaRPr sz="1800" b="1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/>
              <a:t># 2 Cancer</a:t>
            </a:r>
            <a:endParaRPr sz="1800" b="1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/>
              <a:t>#3 Chronic Lower Respiratory Diseases</a:t>
            </a:r>
            <a:endParaRPr sz="1800" b="1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/>
              <a:t>#4 Accidents</a:t>
            </a:r>
            <a:endParaRPr sz="1800" b="1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/>
              <a:t>#5 Stroke</a:t>
            </a:r>
            <a:endParaRPr sz="1800" b="1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/>
              <a:t>#6 Alzheimer’s Disease</a:t>
            </a:r>
            <a:endParaRPr sz="1800" b="1" dirty="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800" b="1" dirty="0"/>
              <a:t>#7 Diabetes</a:t>
            </a:r>
            <a:endParaRPr sz="1800" b="1" dirty="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200" b="1" u="sng" dirty="0">
                <a:solidFill>
                  <a:schemeClr val="hlink"/>
                </a:solidFill>
                <a:hlinkClick r:id="rId3"/>
              </a:rPr>
              <a:t>Source: Centers for Disease Control: National Center for Health Statistics final from 2015</a:t>
            </a:r>
            <a:endParaRPr sz="1200" b="1" dirty="0"/>
          </a:p>
        </p:txBody>
      </p:sp>
      <p:sp>
        <p:nvSpPr>
          <p:cNvPr id="315" name="Shape 315"/>
          <p:cNvSpPr/>
          <p:nvPr/>
        </p:nvSpPr>
        <p:spPr>
          <a:xfrm>
            <a:off x="397475" y="1200425"/>
            <a:ext cx="2930400" cy="4293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Shape 316"/>
          <p:cNvSpPr/>
          <p:nvPr/>
        </p:nvSpPr>
        <p:spPr>
          <a:xfrm>
            <a:off x="365675" y="1669500"/>
            <a:ext cx="2369100" cy="5325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Shape 317"/>
          <p:cNvSpPr/>
          <p:nvPr/>
        </p:nvSpPr>
        <p:spPr>
          <a:xfrm>
            <a:off x="365675" y="3217450"/>
            <a:ext cx="2369100" cy="4872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Shape 318"/>
          <p:cNvSpPr/>
          <p:nvPr/>
        </p:nvSpPr>
        <p:spPr>
          <a:xfrm>
            <a:off x="365675" y="4284850"/>
            <a:ext cx="2369100" cy="5325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Shape 319"/>
          <p:cNvSpPr/>
          <p:nvPr/>
        </p:nvSpPr>
        <p:spPr>
          <a:xfrm>
            <a:off x="397475" y="3704650"/>
            <a:ext cx="3525600" cy="532500"/>
          </a:xfrm>
          <a:prstGeom prst="ellipse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0" name="Shape 320"/>
          <p:cNvSpPr/>
          <p:nvPr/>
        </p:nvSpPr>
        <p:spPr>
          <a:xfrm>
            <a:off x="256300" y="255725"/>
            <a:ext cx="8886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11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 txBox="1">
            <a:spLocks noGrp="1"/>
          </p:cNvSpPr>
          <p:nvPr>
            <p:ph type="ctrTitle"/>
          </p:nvPr>
        </p:nvSpPr>
        <p:spPr>
          <a:xfrm>
            <a:off x="1563001" y="-207050"/>
            <a:ext cx="75810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http://bit.ly/nutritionyouarewhatyoueat</a:t>
            </a:r>
            <a:endParaRPr sz="3000">
              <a:solidFill>
                <a:srgbClr val="000000"/>
              </a:solidFill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solidFill>
                <a:srgbClr val="FFFFFF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</a:endParaRPr>
          </a:p>
        </p:txBody>
      </p:sp>
      <p:sp>
        <p:nvSpPr>
          <p:cNvPr id="69" name="Shape 69"/>
          <p:cNvSpPr/>
          <p:nvPr/>
        </p:nvSpPr>
        <p:spPr>
          <a:xfrm>
            <a:off x="196300" y="305375"/>
            <a:ext cx="1496100" cy="7530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Log into URL</a:t>
            </a:r>
            <a:endParaRPr/>
          </a:p>
        </p:txBody>
      </p:sp>
      <p:sp>
        <p:nvSpPr>
          <p:cNvPr id="70" name="Shape 70"/>
          <p:cNvSpPr/>
          <p:nvPr/>
        </p:nvSpPr>
        <p:spPr>
          <a:xfrm>
            <a:off x="196300" y="1058375"/>
            <a:ext cx="3482700" cy="1775700"/>
          </a:xfrm>
          <a:prstGeom prst="homePlate">
            <a:avLst>
              <a:gd name="adj" fmla="val 50000"/>
            </a:avLst>
          </a:prstGeom>
          <a:solidFill>
            <a:srgbClr val="00FF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/>
              <a:t>Start on the slide that corresponds to your station number. Take notes and fill out worksheet based on station #. </a:t>
            </a:r>
            <a:endParaRPr sz="1800" b="1" dirty="0"/>
          </a:p>
        </p:txBody>
      </p:sp>
      <p:sp>
        <p:nvSpPr>
          <p:cNvPr id="71" name="Shape 71"/>
          <p:cNvSpPr/>
          <p:nvPr/>
        </p:nvSpPr>
        <p:spPr>
          <a:xfrm>
            <a:off x="196300" y="3083475"/>
            <a:ext cx="2765100" cy="18276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/>
              <a:t>Do not move head or rotate until instructed to. </a:t>
            </a:r>
            <a:endParaRPr sz="1800" b="1"/>
          </a:p>
        </p:txBody>
      </p:sp>
      <p:sp>
        <p:nvSpPr>
          <p:cNvPr id="72" name="Shape 72"/>
          <p:cNvSpPr/>
          <p:nvPr/>
        </p:nvSpPr>
        <p:spPr>
          <a:xfrm>
            <a:off x="3816350" y="1236500"/>
            <a:ext cx="5251200" cy="38163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#1 Portion Distortion [Slides: 4-5]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#2 Organic Foods: Are they safer? More... [Slide 6]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#3 Supplements: Vitamins, weight loss...[Slides:7-8]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#4 Cereal [Slides: 9-12]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#5 Michael Pollan’s 10 Food Rules [Slide: 13]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#6 Eating in Season [Slide: 14]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#7 Product Placement [Slide: 15-16]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#8 MyPlate [Slide: 17]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#9 Juice [Slides: 18-21]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#10 Bread [Slides: 22-25]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Station #11 Leading Causes of Death in the US [Slide: 26-27]</a:t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1200" b="1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/>
          <p:nvPr/>
        </p:nvSpPr>
        <p:spPr>
          <a:xfrm>
            <a:off x="213725" y="56927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omic Sans MS"/>
                <a:ea typeface="Comic Sans MS"/>
                <a:cs typeface="Comic Sans MS"/>
                <a:sym typeface="Comic Sans MS"/>
              </a:rPr>
              <a:t>Portion Distortion</a:t>
            </a:r>
            <a:endParaRPr sz="30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Key Message: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rtl="0">
              <a:spcBef>
                <a:spcPts val="160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Eat less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Share a meal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○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Split it in half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Eat slow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Enjoy your food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81000">
              <a:spcBef>
                <a:spcPts val="0"/>
              </a:spcBef>
              <a:spcAft>
                <a:spcPts val="0"/>
              </a:spcAft>
              <a:buSzPts val="2400"/>
              <a:buFont typeface="Comic Sans MS"/>
              <a:buChar char="●"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Stop eating when full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80" name="Shape 8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1" name="Shape 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106975"/>
            <a:ext cx="3999900" cy="346189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Shape 82"/>
          <p:cNvSpPr txBox="1"/>
          <p:nvPr/>
        </p:nvSpPr>
        <p:spPr>
          <a:xfrm>
            <a:off x="351100" y="457975"/>
            <a:ext cx="7339500" cy="85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Shape 83"/>
          <p:cNvSpPr txBox="1"/>
          <p:nvPr/>
        </p:nvSpPr>
        <p:spPr>
          <a:xfrm>
            <a:off x="351100" y="445025"/>
            <a:ext cx="67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1</a:t>
            </a:r>
            <a:endParaRPr sz="36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/>
        </p:nvSpPr>
        <p:spPr>
          <a:xfrm>
            <a:off x="213725" y="56927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Shape 8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omic Sans MS"/>
                <a:ea typeface="Comic Sans MS"/>
                <a:cs typeface="Comic Sans MS"/>
                <a:sym typeface="Comic Sans MS"/>
              </a:rPr>
              <a:t>Portion Distortion</a:t>
            </a:r>
            <a:endParaRPr sz="30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Key Message: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Avoid multitasking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Avoid eating out of a bag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Mindless eating              (ex. watching tv)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Eat on a smaller plate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 b="1">
                <a:latin typeface="Comic Sans MS"/>
                <a:ea typeface="Comic Sans MS"/>
                <a:cs typeface="Comic Sans MS"/>
                <a:sym typeface="Comic Sans MS"/>
              </a:rPr>
              <a:t>Serve one portion at a time</a:t>
            </a:r>
            <a:endParaRPr sz="18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91" name="Shape 91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14700" y="1152475"/>
            <a:ext cx="403530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Shape 93"/>
          <p:cNvSpPr txBox="1"/>
          <p:nvPr/>
        </p:nvSpPr>
        <p:spPr>
          <a:xfrm>
            <a:off x="351100" y="445025"/>
            <a:ext cx="67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1</a:t>
            </a:r>
            <a:endParaRPr sz="36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Shape 98"/>
          <p:cNvSpPr txBox="1">
            <a:spLocks noGrp="1"/>
          </p:cNvSpPr>
          <p:nvPr>
            <p:ph type="title"/>
          </p:nvPr>
        </p:nvSpPr>
        <p:spPr>
          <a:xfrm>
            <a:off x="540675" y="867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Organic Foods: Are they safer? More nutritious?</a:t>
            </a:r>
            <a:endParaRPr/>
          </a:p>
        </p:txBody>
      </p:sp>
      <p:sp>
        <p:nvSpPr>
          <p:cNvPr id="99" name="Shape 99"/>
          <p:cNvSpPr txBox="1">
            <a:spLocks noGrp="1"/>
          </p:cNvSpPr>
          <p:nvPr>
            <p:ph type="body" idx="1"/>
          </p:nvPr>
        </p:nvSpPr>
        <p:spPr>
          <a:xfrm>
            <a:off x="656450" y="148852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Read article </a:t>
            </a:r>
            <a:r>
              <a:rPr lang="en" sz="2400" u="sng">
                <a:solidFill>
                  <a:schemeClr val="hlink"/>
                </a:solidFill>
                <a:hlinkClick r:id="rId3"/>
              </a:rPr>
              <a:t>here</a:t>
            </a:r>
            <a:endParaRPr sz="2400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 b="1"/>
              <a:t>Question: </a:t>
            </a:r>
            <a:endParaRPr sz="2400" b="1"/>
          </a:p>
          <a:p>
            <a:pPr marL="0" lvl="0" indent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Why is organic better?</a:t>
            </a:r>
            <a:endParaRPr sz="2400"/>
          </a:p>
          <a:p>
            <a:pPr marL="0" lvl="0" indent="0" rtl="0">
              <a:spcBef>
                <a:spcPts val="1600"/>
              </a:spcBef>
              <a:spcAft>
                <a:spcPts val="0"/>
              </a:spcAft>
              <a:buNone/>
            </a:pPr>
            <a:endParaRPr sz="2400"/>
          </a:p>
          <a:p>
            <a:pPr marL="0" lvl="0" indent="0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100" name="Shape 100" descr="File:USDA organic seal.svg - Wikimedia Commons"/>
          <p:cNvPicPr preferRelativeResize="0"/>
          <p:nvPr/>
        </p:nvPicPr>
        <p:blipFill>
          <a:blip r:embed="rId4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5250" y="1439725"/>
            <a:ext cx="3967575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Shape 101"/>
          <p:cNvSpPr txBox="1"/>
          <p:nvPr/>
        </p:nvSpPr>
        <p:spPr>
          <a:xfrm>
            <a:off x="351100" y="445025"/>
            <a:ext cx="6717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FFFF00"/>
              </a:solidFill>
            </a:endParaRPr>
          </a:p>
        </p:txBody>
      </p:sp>
      <p:sp>
        <p:nvSpPr>
          <p:cNvPr id="102" name="Shape 102"/>
          <p:cNvSpPr/>
          <p:nvPr/>
        </p:nvSpPr>
        <p:spPr>
          <a:xfrm>
            <a:off x="198475" y="2334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2</a:t>
            </a:r>
            <a:endParaRPr b="1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>
            <a:spLocks noGrp="1"/>
          </p:cNvSpPr>
          <p:nvPr>
            <p:ph type="title"/>
          </p:nvPr>
        </p:nvSpPr>
        <p:spPr>
          <a:xfrm>
            <a:off x="158800" y="259000"/>
            <a:ext cx="8673600" cy="8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latin typeface="Comic Sans MS"/>
                <a:ea typeface="Comic Sans MS"/>
                <a:cs typeface="Comic Sans MS"/>
                <a:sym typeface="Comic Sans MS"/>
              </a:rPr>
              <a:t>Supplements:</a:t>
            </a: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 Vitamins, weight loss products, 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energy drinks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8" name="Shape 108"/>
          <p:cNvSpPr txBox="1">
            <a:spLocks noGrp="1"/>
          </p:cNvSpPr>
          <p:nvPr>
            <p:ph type="body" idx="1"/>
          </p:nvPr>
        </p:nvSpPr>
        <p:spPr>
          <a:xfrm>
            <a:off x="158800" y="1328988"/>
            <a:ext cx="4144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Key Message &amp; Use Caution: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Not regulated by government (Food and Drug Administration)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Not tested for safety, effectiveness, or efficacy 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Can give false claims: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Stronger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Larger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○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Faster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0">
              <a:spcBef>
                <a:spcPts val="1600"/>
              </a:spcBef>
              <a:spcAft>
                <a:spcPts val="1600"/>
              </a:spcAft>
              <a:buNone/>
            </a:pPr>
            <a:endParaRPr sz="14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775" y="1370000"/>
            <a:ext cx="4554600" cy="346905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Shape 110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/>
              <a:t>3</a:t>
            </a:r>
            <a:endParaRPr b="1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Comic Sans MS"/>
                <a:ea typeface="Comic Sans MS"/>
                <a:cs typeface="Comic Sans MS"/>
                <a:sym typeface="Comic Sans MS"/>
              </a:rPr>
              <a:t>Do you need supplements in your diet? </a:t>
            </a:r>
            <a:endParaRPr b="1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6" name="Shape 1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Comic Sans MS"/>
                <a:ea typeface="Comic Sans MS"/>
                <a:cs typeface="Comic Sans MS"/>
                <a:sym typeface="Comic Sans MS"/>
              </a:rPr>
              <a:t>No.  If you are eating a well balanced diet of real whole foods. You do not need supplements! </a:t>
            </a:r>
            <a:endParaRPr sz="24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0" lvl="0" indent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*You do not need protein powder (expensive $$$$ urine). Your body can only process so much protein and your kidneys will filter rest out.  Talk to your dr. before taking any supplements.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17" name="Shape 11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8" name="Shape 118" descr="File:Myplate blue.jpg - Wikimedia Commons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32400" y="1113700"/>
            <a:ext cx="3999900" cy="341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Comic Sans MS"/>
                <a:ea typeface="Comic Sans MS"/>
                <a:cs typeface="Comic Sans MS"/>
                <a:sym typeface="Comic Sans MS"/>
              </a:rPr>
              <a:t>Cereal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latin typeface="Comic Sans MS"/>
                <a:ea typeface="Comic Sans MS"/>
                <a:cs typeface="Comic Sans MS"/>
                <a:sym typeface="Comic Sans MS"/>
              </a:rPr>
              <a:t>Key Message: </a:t>
            </a:r>
            <a:endParaRPr sz="2400" b="1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160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Low in sugar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High in fiber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Less ingredients the better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omic Sans MS"/>
              <a:buChar char="●"/>
            </a:pPr>
            <a:r>
              <a:rPr lang="en" sz="1800">
                <a:latin typeface="Comic Sans MS"/>
                <a:ea typeface="Comic Sans MS"/>
                <a:cs typeface="Comic Sans MS"/>
                <a:sym typeface="Comic Sans MS"/>
              </a:rPr>
              <a:t>Less artificial colors</a:t>
            </a:r>
            <a:endParaRPr sz="18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6" name="Shape 126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7" name="Shape 127" descr="Breakfast cereal - Wikipedia"/>
          <p:cNvPicPr preferRelativeResize="0"/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8075" y="1152475"/>
            <a:ext cx="4214223" cy="3451099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Shape 128"/>
          <p:cNvSpPr/>
          <p:nvPr/>
        </p:nvSpPr>
        <p:spPr>
          <a:xfrm>
            <a:off x="158800" y="293525"/>
            <a:ext cx="671700" cy="633600"/>
          </a:xfrm>
          <a:prstGeom prst="ellipseRibbon2">
            <a:avLst>
              <a:gd name="adj1" fmla="val 25000"/>
              <a:gd name="adj2" fmla="val 50000"/>
              <a:gd name="adj3" fmla="val 125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4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1004</Words>
  <Application>Microsoft Office PowerPoint</Application>
  <PresentationFormat>On-screen Show (16:9)</PresentationFormat>
  <Paragraphs>181</Paragraphs>
  <Slides>27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Times New Roman</vt:lpstr>
      <vt:lpstr>Comic Sans MS</vt:lpstr>
      <vt:lpstr>Bangers</vt:lpstr>
      <vt:lpstr>Arial</vt:lpstr>
      <vt:lpstr>Simple Dark</vt:lpstr>
      <vt:lpstr>Nutrition Stations</vt:lpstr>
      <vt:lpstr>Do Now Activity:</vt:lpstr>
      <vt:lpstr>http://bit.ly/nutritionyouarewhatyoueat </vt:lpstr>
      <vt:lpstr>Portion Distortion</vt:lpstr>
      <vt:lpstr>Portion Distortion </vt:lpstr>
      <vt:lpstr>Organic Foods: Are they safer? More nutritious?</vt:lpstr>
      <vt:lpstr>Supplements: Vitamins, weight loss products,  energy drinks</vt:lpstr>
      <vt:lpstr>Do you need supplements in your diet? </vt:lpstr>
      <vt:lpstr>Cereal</vt:lpstr>
      <vt:lpstr>      Cereal</vt:lpstr>
      <vt:lpstr>   Which cereal is the better choice? Why?</vt:lpstr>
      <vt:lpstr>   Which cereal is the better choice? Why?</vt:lpstr>
      <vt:lpstr>     Michael Pollan’s 10 Food Rules</vt:lpstr>
      <vt:lpstr>Eating in Season</vt:lpstr>
      <vt:lpstr>Product Placement</vt:lpstr>
      <vt:lpstr>Product Placement</vt:lpstr>
      <vt:lpstr>PowerPoint Presentation</vt:lpstr>
      <vt:lpstr>Juice</vt:lpstr>
      <vt:lpstr>Juice</vt:lpstr>
      <vt:lpstr>PowerPoint Presentation</vt:lpstr>
      <vt:lpstr>          Which juice is the better choice? Why?</vt:lpstr>
      <vt:lpstr>Bread</vt:lpstr>
      <vt:lpstr>Bread  Caution (When you see):</vt:lpstr>
      <vt:lpstr>         Which bread is the better choice? Why? </vt:lpstr>
      <vt:lpstr>            Which bread is the better choice? Why?  </vt:lpstr>
      <vt:lpstr>  Leading Causes of Death in the US</vt:lpstr>
      <vt:lpstr>      Which causes of death could be diet related?         Leading Causes of Death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Nutrition Stations</dc:title>
  <cp:lastModifiedBy>Kristy T. Liercke</cp:lastModifiedBy>
  <cp:revision>1</cp:revision>
  <dcterms:modified xsi:type="dcterms:W3CDTF">2018-08-23T16:18:03Z</dcterms:modified>
</cp:coreProperties>
</file>