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9"/>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5"/>
    <p:restoredTop sz="94641"/>
  </p:normalViewPr>
  <p:slideViewPr>
    <p:cSldViewPr snapToGrid="0" snapToObjects="1">
      <p:cViewPr varScale="1">
        <p:scale>
          <a:sx n="121" d="100"/>
          <a:sy n="121" d="100"/>
        </p:scale>
        <p:origin x="176" y="9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 Id="rId3" Type="http://schemas.openxmlformats.org/officeDocument/2006/relationships/hyperlink" Target="https://heartmindonline.org/resources/lesson-plan-what-is-gratitude"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2D1E03"/>
                </a:solidFill>
                <a:highlight>
                  <a:srgbClr val="F2F0EB"/>
                </a:highlight>
                <a:latin typeface="Verdana"/>
                <a:ea typeface="Verdana"/>
                <a:cs typeface="Verdana"/>
                <a:sym typeface="Verdana"/>
              </a:rPr>
              <a:t>In this lesson, students will think critically, make meaningful personal connections and engage with others to share and develop ideas.</a:t>
            </a:r>
            <a:endParaRPr sz="1200">
              <a:solidFill>
                <a:srgbClr val="2D1E03"/>
              </a:solidFill>
              <a:highlight>
                <a:srgbClr val="F2F0EB"/>
              </a:highlight>
              <a:latin typeface="Verdana"/>
              <a:ea typeface="Verdana"/>
              <a:cs typeface="Verdana"/>
              <a:sym typeface="Verdana"/>
            </a:endParaRPr>
          </a:p>
          <a:p>
            <a:pPr marL="0" lvl="0" indent="0" algn="l" rtl="0">
              <a:spcBef>
                <a:spcPts val="0"/>
              </a:spcBef>
              <a:spcAft>
                <a:spcPts val="0"/>
              </a:spcAft>
              <a:buNone/>
            </a:pPr>
            <a:endParaRPr sz="1200">
              <a:solidFill>
                <a:srgbClr val="2D1E03"/>
              </a:solidFill>
              <a:highlight>
                <a:srgbClr val="F2F0EB"/>
              </a:highlight>
              <a:latin typeface="Verdana"/>
              <a:ea typeface="Verdana"/>
              <a:cs typeface="Verdana"/>
              <a:sym typeface="Verdana"/>
            </a:endParaRPr>
          </a:p>
          <a:p>
            <a:pPr marL="0" lvl="0" indent="0" algn="l" rtl="0">
              <a:spcBef>
                <a:spcPts val="0"/>
              </a:spcBef>
              <a:spcAft>
                <a:spcPts val="0"/>
              </a:spcAft>
              <a:buNone/>
            </a:pPr>
            <a:r>
              <a:rPr lang="en" sz="1200" u="sng">
                <a:solidFill>
                  <a:schemeClr val="hlink"/>
                </a:solidFill>
                <a:highlight>
                  <a:srgbClr val="F2F0EB"/>
                </a:highlight>
                <a:latin typeface="Verdana"/>
                <a:ea typeface="Verdana"/>
                <a:cs typeface="Verdana"/>
                <a:sym typeface="Verdana"/>
                <a:hlinkClick r:id="rId3"/>
              </a:rPr>
              <a:t>https://heartmindonline.org/resources/lesson-plan-what-is-gratitude</a:t>
            </a:r>
            <a:r>
              <a:rPr lang="en" sz="1200">
                <a:solidFill>
                  <a:srgbClr val="2D1E03"/>
                </a:solidFill>
                <a:highlight>
                  <a:srgbClr val="F2F0EB"/>
                </a:highlight>
                <a:latin typeface="Verdana"/>
                <a:ea typeface="Verdana"/>
                <a:cs typeface="Verdana"/>
                <a:sym typeface="Verdana"/>
              </a:rPr>
              <a:t> </a:t>
            </a:r>
            <a:endParaRPr sz="1200">
              <a:solidFill>
                <a:srgbClr val="2D1E03"/>
              </a:solidFill>
              <a:highlight>
                <a:srgbClr val="F2F0EB"/>
              </a:highlight>
              <a:latin typeface="Verdana"/>
              <a:ea typeface="Verdana"/>
              <a:cs typeface="Verdana"/>
              <a:sym typeface="Verdana"/>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4f0cb01032_12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4f0cb01032_12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4f29814e4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4f29814e4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4f38d5f137_1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4f38d5f137_1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4f38d5f137_3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4f38d5f137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4e282637ef_1_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4e282637ef_1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4cb820c28d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4cb820c28d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150">
                <a:solidFill>
                  <a:srgbClr val="333333"/>
                </a:solidFill>
                <a:highlight>
                  <a:srgbClr val="F8F8F8"/>
                </a:highlight>
              </a:rPr>
              <a:t>It is so easy to focus on your faults and everyone can dwell on their insecurities instead of the things about themselves that they are happy with. Doing this can cause you to dislike yourself. You may also be too busy focusing on others around you and not focusing on loving yourself. Some people don’t want to be alone and fear to do things on their own. This can really hinder your journey to self-love, as you have to learn to be comfortable being with yourself.</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4ebccdba6e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4ebccdba6e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4ee35e3060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4ee35e306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4f38d5f137_1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4f38d5f137_1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4f3f1ac82d_2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4f3f1ac82d_2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4cbeb9c7ca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4cbeb9c7ca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4ee2a54d0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4ee2a54d0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4f3f1ac82d_1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4f3f1ac82d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4f3f1ac82d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4f3f1ac82d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4f38d5f137_1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4f38d5f137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4f0cb01032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4f0cb01032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11.jpg"/><Relationship Id="rId1" Type="http://schemas.openxmlformats.org/officeDocument/2006/relationships/slideLayout" Target="../slideLayouts/slideLayout1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hyperlink" Target="http://www.youtube.com/watch?v=W8OWKy_JBCc" TargetMode="External"/><Relationship Id="rId6" Type="http://schemas.openxmlformats.org/officeDocument/2006/relationships/image" Target="../media/image14.jpg"/><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15.png"/><Relationship Id="rId5" Type="http://schemas.openxmlformats.org/officeDocument/2006/relationships/image" Target="../media/image16.pn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17.png"/><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18.png"/><Relationship Id="rId5" Type="http://schemas.openxmlformats.org/officeDocument/2006/relationships/image" Target="../media/image19.jpg"/><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hyperlink" Target="http://www.youtube.com/watch?v=vahi77oOsK4" TargetMode="External"/><Relationship Id="rId5" Type="http://schemas.openxmlformats.org/officeDocument/2006/relationships/image" Target="../media/image20.jpg"/><Relationship Id="rId6" Type="http://schemas.openxmlformats.org/officeDocument/2006/relationships/image" Target="../media/image13.png"/><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hyperlink" Target="http://www.youtube.com/watch?v=nj2ofrX7jAk" TargetMode="External"/><Relationship Id="rId5" Type="http://schemas.openxmlformats.org/officeDocument/2006/relationships/image" Target="../media/image3.jp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4.jp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0" y="0"/>
            <a:ext cx="9143997" cy="5143502"/>
          </a:xfrm>
          <a:prstGeom prst="rect">
            <a:avLst/>
          </a:prstGeom>
          <a:noFill/>
          <a:ln>
            <a:noFill/>
          </a:ln>
        </p:spPr>
      </p:pic>
      <p:sp>
        <p:nvSpPr>
          <p:cNvPr id="55" name="Google Shape;55;p13"/>
          <p:cNvSpPr/>
          <p:nvPr/>
        </p:nvSpPr>
        <p:spPr>
          <a:xfrm>
            <a:off x="1580575" y="362675"/>
            <a:ext cx="7464506" cy="1796876"/>
          </a:xfrm>
          <a:prstGeom prst="rect">
            <a:avLst/>
          </a:prstGeom>
        </p:spPr>
        <p:txBody>
          <a:bodyPr>
            <a:prstTxWarp prst="textPlain">
              <a:avLst/>
            </a:prstTxWarp>
          </a:bodyPr>
          <a:lstStyle/>
          <a:p>
            <a:pPr lvl="0" algn="ctr"/>
            <a:r>
              <a:rPr lang="en-US" b="0" i="0" dirty="0" smtClean="0">
                <a:ln w="28575" cap="flat" cmpd="sng">
                  <a:solidFill>
                    <a:srgbClr val="000000"/>
                  </a:solidFill>
                  <a:prstDash val="solid"/>
                  <a:round/>
                  <a:headEnd type="none" w="sm" len="sm"/>
                  <a:tailEnd type="none" w="sm" len="sm"/>
                </a:ln>
                <a:solidFill>
                  <a:srgbClr val="990000"/>
                </a:solidFill>
                <a:latin typeface="Ribeye"/>
              </a:rPr>
              <a:t>Attitude of Gratitude</a:t>
            </a:r>
            <a:endParaRPr b="0" i="0" dirty="0">
              <a:ln w="28575" cap="flat" cmpd="sng">
                <a:solidFill>
                  <a:srgbClr val="000000"/>
                </a:solidFill>
                <a:prstDash val="solid"/>
                <a:round/>
                <a:headEnd type="none" w="sm" len="sm"/>
                <a:tailEnd type="none" w="sm" len="sm"/>
              </a:ln>
              <a:solidFill>
                <a:srgbClr val="990000"/>
              </a:solidFill>
              <a:latin typeface="Ribeye"/>
            </a:endParaRPr>
          </a:p>
        </p:txBody>
      </p:sp>
      <p:sp>
        <p:nvSpPr>
          <p:cNvPr id="56" name="Google Shape;56;p13"/>
          <p:cNvSpPr/>
          <p:nvPr/>
        </p:nvSpPr>
        <p:spPr>
          <a:xfrm>
            <a:off x="2707100" y="2450652"/>
            <a:ext cx="6169353" cy="846075"/>
          </a:xfrm>
          <a:prstGeom prst="rect">
            <a:avLst/>
          </a:prstGeom>
        </p:spPr>
        <p:txBody>
          <a:bodyPr>
            <a:prstTxWarp prst="textPlain">
              <a:avLst/>
            </a:prstTxWarp>
          </a:bodyPr>
          <a:lstStyle/>
          <a:p>
            <a:pPr lvl="0" algn="ctr"/>
            <a:r>
              <a:rPr b="0" i="0" dirty="0">
                <a:ln w="28575" cap="flat" cmpd="sng">
                  <a:solidFill>
                    <a:srgbClr val="FF2CD1"/>
                  </a:solidFill>
                  <a:prstDash val="solid"/>
                  <a:round/>
                  <a:headEnd type="none" w="sm" len="sm"/>
                  <a:tailEnd type="none" w="sm" len="sm"/>
                </a:ln>
                <a:solidFill>
                  <a:srgbClr val="990000"/>
                </a:solidFill>
                <a:latin typeface="Lobster"/>
              </a:rPr>
              <a:t>The greatest Love of All...</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Google Shape;126;p23"/>
          <p:cNvPicPr preferRelativeResize="0"/>
          <p:nvPr/>
        </p:nvPicPr>
        <p:blipFill rotWithShape="1">
          <a:blip r:embed="rId3">
            <a:alphaModFix/>
          </a:blip>
          <a:srcRect t="20718"/>
          <a:stretch/>
        </p:blipFill>
        <p:spPr>
          <a:xfrm>
            <a:off x="1719850" y="1282262"/>
            <a:ext cx="6172800" cy="386123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Google Shape;131;p24"/>
          <p:cNvPicPr preferRelativeResize="0"/>
          <p:nvPr/>
        </p:nvPicPr>
        <p:blipFill>
          <a:blip r:embed="rId3">
            <a:alphaModFix/>
          </a:blip>
          <a:stretch>
            <a:fillRect/>
          </a:stretch>
        </p:blipFill>
        <p:spPr>
          <a:xfrm>
            <a:off x="152400" y="152400"/>
            <a:ext cx="3629027" cy="4838702"/>
          </a:xfrm>
          <a:prstGeom prst="rect">
            <a:avLst/>
          </a:prstGeom>
          <a:noFill/>
          <a:ln>
            <a:noFill/>
          </a:ln>
        </p:spPr>
      </p:pic>
      <p:pic>
        <p:nvPicPr>
          <p:cNvPr id="132" name="Google Shape;132;p24"/>
          <p:cNvPicPr preferRelativeResize="0"/>
          <p:nvPr/>
        </p:nvPicPr>
        <p:blipFill>
          <a:blip r:embed="rId4">
            <a:alphaModFix/>
          </a:blip>
          <a:stretch>
            <a:fillRect/>
          </a:stretch>
        </p:blipFill>
        <p:spPr>
          <a:xfrm>
            <a:off x="5046664" y="152400"/>
            <a:ext cx="3629027" cy="483870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137" name="Google Shape;137;p25"/>
          <p:cNvPicPr preferRelativeResize="0"/>
          <p:nvPr/>
        </p:nvPicPr>
        <p:blipFill rotWithShape="1">
          <a:blip r:embed="rId3">
            <a:alphaModFix/>
          </a:blip>
          <a:srcRect t="4110" b="5538"/>
          <a:stretch/>
        </p:blipFill>
        <p:spPr>
          <a:xfrm>
            <a:off x="607050" y="-1"/>
            <a:ext cx="7824700" cy="50799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ECF7"/>
        </a:solidFill>
        <a:effectLst/>
      </p:bgPr>
    </p:bg>
    <p:spTree>
      <p:nvGrpSpPr>
        <p:cNvPr id="1" name="Shape 141"/>
        <p:cNvGrpSpPr/>
        <p:nvPr/>
      </p:nvGrpSpPr>
      <p:grpSpPr>
        <a:xfrm>
          <a:off x="0" y="0"/>
          <a:ext cx="0" cy="0"/>
          <a:chOff x="0" y="0"/>
          <a:chExt cx="0" cy="0"/>
        </a:xfrm>
      </p:grpSpPr>
      <p:pic>
        <p:nvPicPr>
          <p:cNvPr id="142" name="Google Shape;142;p26"/>
          <p:cNvPicPr preferRelativeResize="0"/>
          <p:nvPr/>
        </p:nvPicPr>
        <p:blipFill rotWithShape="1">
          <a:blip r:embed="rId3">
            <a:alphaModFix/>
          </a:blip>
          <a:srcRect t="-24030" b="24029"/>
          <a:stretch/>
        </p:blipFill>
        <p:spPr>
          <a:xfrm>
            <a:off x="0" y="1683050"/>
            <a:ext cx="9144001" cy="3460449"/>
          </a:xfrm>
          <a:prstGeom prst="rect">
            <a:avLst/>
          </a:prstGeom>
          <a:noFill/>
          <a:ln>
            <a:noFill/>
          </a:ln>
        </p:spPr>
      </p:pic>
      <p:pic>
        <p:nvPicPr>
          <p:cNvPr id="143" name="Google Shape;143;p26"/>
          <p:cNvPicPr preferRelativeResize="0"/>
          <p:nvPr/>
        </p:nvPicPr>
        <p:blipFill rotWithShape="1">
          <a:blip r:embed="rId4">
            <a:alphaModFix/>
          </a:blip>
          <a:srcRect t="14760" b="16905"/>
          <a:stretch/>
        </p:blipFill>
        <p:spPr>
          <a:xfrm>
            <a:off x="2773625" y="63950"/>
            <a:ext cx="3018150" cy="1355250"/>
          </a:xfrm>
          <a:prstGeom prst="rect">
            <a:avLst/>
          </a:prstGeom>
          <a:noFill/>
          <a:ln>
            <a:noFill/>
          </a:ln>
        </p:spPr>
      </p:pic>
      <p:pic>
        <p:nvPicPr>
          <p:cNvPr id="144" name="Google Shape;144;p26" descr="https://www.facebook.com/RXbigZ (Follow on Facebook)&#10;&#10;https://twitter.com/RXbigZ (Follow on Twitter)&#10;&#10;http://instagram.com/rxbigz (Follow on instagram)" title="The Power of True Kindness">
            <a:hlinkClick r:id="rId5"/>
          </p:cNvPr>
          <p:cNvPicPr preferRelativeResize="0"/>
          <p:nvPr/>
        </p:nvPicPr>
        <p:blipFill>
          <a:blip r:embed="rId6">
            <a:alphaModFix/>
          </a:blip>
          <a:stretch>
            <a:fillRect/>
          </a:stretch>
        </p:blipFill>
        <p:spPr>
          <a:xfrm>
            <a:off x="2545025" y="1698775"/>
            <a:ext cx="4572000" cy="3429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149" name="Google Shape;149;p27"/>
          <p:cNvPicPr preferRelativeResize="0"/>
          <p:nvPr/>
        </p:nvPicPr>
        <p:blipFill>
          <a:blip r:embed="rId3">
            <a:alphaModFix/>
          </a:blip>
          <a:stretch>
            <a:fillRect/>
          </a:stretch>
        </p:blipFill>
        <p:spPr>
          <a:xfrm>
            <a:off x="0" y="0"/>
            <a:ext cx="9143997" cy="5143502"/>
          </a:xfrm>
          <a:prstGeom prst="rect">
            <a:avLst/>
          </a:prstGeom>
          <a:noFill/>
          <a:ln>
            <a:noFill/>
          </a:ln>
        </p:spPr>
      </p:pic>
      <p:sp>
        <p:nvSpPr>
          <p:cNvPr id="150" name="Google Shape;150;p27"/>
          <p:cNvSpPr txBox="1"/>
          <p:nvPr/>
        </p:nvSpPr>
        <p:spPr>
          <a:xfrm>
            <a:off x="2350450" y="0"/>
            <a:ext cx="6345300" cy="100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latin typeface="Ultra"/>
                <a:ea typeface="Ultra"/>
                <a:cs typeface="Ultra"/>
                <a:sym typeface="Ultra"/>
              </a:rPr>
              <a:t>Recipe for a Happy Heart</a:t>
            </a:r>
            <a:endParaRPr sz="3000">
              <a:latin typeface="Ultra"/>
              <a:ea typeface="Ultra"/>
              <a:cs typeface="Ultra"/>
              <a:sym typeface="Ultra"/>
            </a:endParaRPr>
          </a:p>
        </p:txBody>
      </p:sp>
      <p:sp>
        <p:nvSpPr>
          <p:cNvPr id="151" name="Google Shape;151;p27"/>
          <p:cNvSpPr txBox="1"/>
          <p:nvPr/>
        </p:nvSpPr>
        <p:spPr>
          <a:xfrm>
            <a:off x="4759650" y="691550"/>
            <a:ext cx="2599800" cy="163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3000">
              <a:latin typeface="Montserrat"/>
              <a:ea typeface="Montserrat"/>
              <a:cs typeface="Montserrat"/>
              <a:sym typeface="Montserrat"/>
            </a:endParaRPr>
          </a:p>
        </p:txBody>
      </p:sp>
      <p:pic>
        <p:nvPicPr>
          <p:cNvPr id="152" name="Google Shape;152;p27"/>
          <p:cNvPicPr preferRelativeResize="0"/>
          <p:nvPr/>
        </p:nvPicPr>
        <p:blipFill>
          <a:blip r:embed="rId4">
            <a:alphaModFix/>
          </a:blip>
          <a:stretch>
            <a:fillRect/>
          </a:stretch>
        </p:blipFill>
        <p:spPr>
          <a:xfrm>
            <a:off x="2077547" y="781847"/>
            <a:ext cx="2754250" cy="3579799"/>
          </a:xfrm>
          <a:prstGeom prst="rect">
            <a:avLst/>
          </a:prstGeom>
          <a:noFill/>
          <a:ln>
            <a:noFill/>
          </a:ln>
        </p:spPr>
      </p:pic>
      <p:pic>
        <p:nvPicPr>
          <p:cNvPr id="153" name="Google Shape;153;p27"/>
          <p:cNvPicPr preferRelativeResize="0"/>
          <p:nvPr/>
        </p:nvPicPr>
        <p:blipFill>
          <a:blip r:embed="rId5">
            <a:alphaModFix/>
          </a:blip>
          <a:stretch>
            <a:fillRect/>
          </a:stretch>
        </p:blipFill>
        <p:spPr>
          <a:xfrm>
            <a:off x="5759002" y="781850"/>
            <a:ext cx="2679348" cy="35798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Google Shape;158;p28"/>
          <p:cNvPicPr preferRelativeResize="0"/>
          <p:nvPr/>
        </p:nvPicPr>
        <p:blipFill>
          <a:blip r:embed="rId3">
            <a:alphaModFix/>
          </a:blip>
          <a:stretch>
            <a:fillRect/>
          </a:stretch>
        </p:blipFill>
        <p:spPr>
          <a:xfrm>
            <a:off x="0" y="0"/>
            <a:ext cx="9143997" cy="5143502"/>
          </a:xfrm>
          <a:prstGeom prst="rect">
            <a:avLst/>
          </a:prstGeom>
          <a:noFill/>
          <a:ln>
            <a:noFill/>
          </a:ln>
        </p:spPr>
      </p:pic>
      <p:sp>
        <p:nvSpPr>
          <p:cNvPr id="159" name="Google Shape;159;p28"/>
          <p:cNvSpPr txBox="1"/>
          <p:nvPr/>
        </p:nvSpPr>
        <p:spPr>
          <a:xfrm>
            <a:off x="1946675" y="204925"/>
            <a:ext cx="6954000" cy="100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CC0000"/>
                </a:solidFill>
                <a:latin typeface="Bungee Inline"/>
                <a:ea typeface="Bungee Inline"/>
                <a:cs typeface="Bungee Inline"/>
                <a:sym typeface="Bungee Inline"/>
              </a:rPr>
              <a:t>Love takes time to grow </a:t>
            </a:r>
            <a:endParaRPr sz="3000">
              <a:latin typeface="Ultra"/>
              <a:ea typeface="Ultra"/>
              <a:cs typeface="Ultra"/>
              <a:sym typeface="Ultra"/>
            </a:endParaRPr>
          </a:p>
        </p:txBody>
      </p:sp>
      <p:pic>
        <p:nvPicPr>
          <p:cNvPr id="160" name="Google Shape;160;p28"/>
          <p:cNvPicPr preferRelativeResize="0"/>
          <p:nvPr/>
        </p:nvPicPr>
        <p:blipFill>
          <a:blip r:embed="rId4">
            <a:alphaModFix/>
          </a:blip>
          <a:stretch>
            <a:fillRect/>
          </a:stretch>
        </p:blipFill>
        <p:spPr>
          <a:xfrm>
            <a:off x="7275152" y="870825"/>
            <a:ext cx="1868848" cy="2375975"/>
          </a:xfrm>
          <a:prstGeom prst="rect">
            <a:avLst/>
          </a:prstGeom>
          <a:noFill/>
          <a:ln>
            <a:noFill/>
          </a:ln>
        </p:spPr>
      </p:pic>
      <p:sp>
        <p:nvSpPr>
          <p:cNvPr id="161" name="Google Shape;161;p28"/>
          <p:cNvSpPr txBox="1"/>
          <p:nvPr/>
        </p:nvSpPr>
        <p:spPr>
          <a:xfrm>
            <a:off x="2228275" y="1075725"/>
            <a:ext cx="5233500" cy="2228400"/>
          </a:xfrm>
          <a:prstGeom prst="rect">
            <a:avLst/>
          </a:prstGeom>
          <a:noFill/>
          <a:ln>
            <a:noFill/>
          </a:ln>
        </p:spPr>
        <p:txBody>
          <a:bodyPr spcFirstLastPara="1" wrap="square" lIns="91425" tIns="91425" rIns="91425" bIns="91425" anchor="t" anchorCtr="0">
            <a:noAutofit/>
          </a:bodyPr>
          <a:lstStyle/>
          <a:p>
            <a:pPr marL="457200" lvl="0" indent="-381000" algn="l" rtl="0">
              <a:spcBef>
                <a:spcPts val="0"/>
              </a:spcBef>
              <a:spcAft>
                <a:spcPts val="0"/>
              </a:spcAft>
              <a:buSzPts val="2400"/>
              <a:buFont typeface="Just Another Hand"/>
              <a:buAutoNum type="arabicPeriod"/>
            </a:pPr>
            <a:r>
              <a:rPr lang="en" sz="2400">
                <a:latin typeface="Just Another Hand"/>
                <a:ea typeface="Just Another Hand"/>
                <a:cs typeface="Just Another Hand"/>
                <a:sym typeface="Just Another Hand"/>
              </a:rPr>
              <a:t>Accept who you are right now</a:t>
            </a:r>
            <a:endParaRPr sz="2400">
              <a:latin typeface="Just Another Hand"/>
              <a:ea typeface="Just Another Hand"/>
              <a:cs typeface="Just Another Hand"/>
              <a:sym typeface="Just Another Hand"/>
            </a:endParaRPr>
          </a:p>
          <a:p>
            <a:pPr marL="457200" lvl="0" indent="-381000" algn="l" rtl="0">
              <a:spcBef>
                <a:spcPts val="0"/>
              </a:spcBef>
              <a:spcAft>
                <a:spcPts val="0"/>
              </a:spcAft>
              <a:buSzPts val="2400"/>
              <a:buFont typeface="Just Another Hand"/>
              <a:buAutoNum type="arabicPeriod"/>
            </a:pPr>
            <a:r>
              <a:rPr lang="en" sz="2400">
                <a:latin typeface="Just Another Hand"/>
                <a:ea typeface="Just Another Hand"/>
                <a:cs typeface="Just Another Hand"/>
                <a:sym typeface="Just Another Hand"/>
              </a:rPr>
              <a:t>Forgive yourself for mistakes </a:t>
            </a:r>
            <a:endParaRPr sz="2400">
              <a:latin typeface="Just Another Hand"/>
              <a:ea typeface="Just Another Hand"/>
              <a:cs typeface="Just Another Hand"/>
              <a:sym typeface="Just Another Hand"/>
            </a:endParaRPr>
          </a:p>
          <a:p>
            <a:pPr marL="457200" lvl="0" indent="-381000" algn="l" rtl="0">
              <a:spcBef>
                <a:spcPts val="0"/>
              </a:spcBef>
              <a:spcAft>
                <a:spcPts val="0"/>
              </a:spcAft>
              <a:buSzPts val="2400"/>
              <a:buFont typeface="Just Another Hand"/>
              <a:buAutoNum type="arabicPeriod"/>
            </a:pPr>
            <a:r>
              <a:rPr lang="en" sz="2400">
                <a:latin typeface="Just Another Hand"/>
                <a:ea typeface="Just Another Hand"/>
                <a:cs typeface="Just Another Hand"/>
                <a:sym typeface="Just Another Hand"/>
              </a:rPr>
              <a:t>Make a list of accomplishments and future goals</a:t>
            </a:r>
            <a:endParaRPr sz="2400">
              <a:latin typeface="Just Another Hand"/>
              <a:ea typeface="Just Another Hand"/>
              <a:cs typeface="Just Another Hand"/>
              <a:sym typeface="Just Another Hand"/>
            </a:endParaRPr>
          </a:p>
          <a:p>
            <a:pPr marL="457200" lvl="0" indent="-381000" algn="l" rtl="0">
              <a:spcBef>
                <a:spcPts val="0"/>
              </a:spcBef>
              <a:spcAft>
                <a:spcPts val="0"/>
              </a:spcAft>
              <a:buSzPts val="2400"/>
              <a:buFont typeface="Just Another Hand"/>
              <a:buAutoNum type="arabicPeriod"/>
            </a:pPr>
            <a:r>
              <a:rPr lang="en" sz="2400">
                <a:latin typeface="Just Another Hand"/>
                <a:ea typeface="Just Another Hand"/>
                <a:cs typeface="Just Another Hand"/>
                <a:sym typeface="Just Another Hand"/>
              </a:rPr>
              <a:t>Challenge yourself outside your comfort zone</a:t>
            </a:r>
            <a:endParaRPr sz="2400">
              <a:latin typeface="Just Another Hand"/>
              <a:ea typeface="Just Another Hand"/>
              <a:cs typeface="Just Another Hand"/>
              <a:sym typeface="Just Another Hand"/>
            </a:endParaRPr>
          </a:p>
          <a:p>
            <a:pPr marL="457200" lvl="0" indent="-381000" algn="l" rtl="0">
              <a:spcBef>
                <a:spcPts val="0"/>
              </a:spcBef>
              <a:spcAft>
                <a:spcPts val="0"/>
              </a:spcAft>
              <a:buSzPts val="2400"/>
              <a:buFont typeface="Just Another Hand"/>
              <a:buAutoNum type="arabicPeriod"/>
            </a:pPr>
            <a:r>
              <a:rPr lang="en" sz="2400">
                <a:latin typeface="Just Another Hand"/>
                <a:ea typeface="Just Another Hand"/>
                <a:cs typeface="Just Another Hand"/>
                <a:sym typeface="Just Another Hand"/>
              </a:rPr>
              <a:t>Take care of yourself</a:t>
            </a:r>
            <a:endParaRPr sz="2400">
              <a:latin typeface="Just Another Hand"/>
              <a:ea typeface="Just Another Hand"/>
              <a:cs typeface="Just Another Hand"/>
              <a:sym typeface="Just Another Hand"/>
            </a:endParaRPr>
          </a:p>
          <a:p>
            <a:pPr marL="457200" lvl="0" indent="-381000" algn="l" rtl="0">
              <a:spcBef>
                <a:spcPts val="0"/>
              </a:spcBef>
              <a:spcAft>
                <a:spcPts val="0"/>
              </a:spcAft>
              <a:buSzPts val="2400"/>
              <a:buFont typeface="Just Another Hand"/>
              <a:buAutoNum type="arabicPeriod"/>
            </a:pPr>
            <a:r>
              <a:rPr lang="en" sz="2400">
                <a:latin typeface="Just Another Hand"/>
                <a:ea typeface="Just Another Hand"/>
                <a:cs typeface="Just Another Hand"/>
                <a:sym typeface="Just Another Hand"/>
              </a:rPr>
              <a:t>Do not compare yourself to others</a:t>
            </a:r>
            <a:endParaRPr sz="2400">
              <a:latin typeface="Just Another Hand"/>
              <a:ea typeface="Just Another Hand"/>
              <a:cs typeface="Just Another Hand"/>
              <a:sym typeface="Just Another Han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pic>
        <p:nvPicPr>
          <p:cNvPr id="166" name="Google Shape;166;p29"/>
          <p:cNvPicPr preferRelativeResize="0"/>
          <p:nvPr/>
        </p:nvPicPr>
        <p:blipFill>
          <a:blip r:embed="rId3">
            <a:alphaModFix/>
          </a:blip>
          <a:stretch>
            <a:fillRect/>
          </a:stretch>
        </p:blipFill>
        <p:spPr>
          <a:xfrm>
            <a:off x="0" y="0"/>
            <a:ext cx="9143997" cy="5143502"/>
          </a:xfrm>
          <a:prstGeom prst="rect">
            <a:avLst/>
          </a:prstGeom>
          <a:noFill/>
          <a:ln>
            <a:noFill/>
          </a:ln>
        </p:spPr>
      </p:pic>
      <p:sp>
        <p:nvSpPr>
          <p:cNvPr id="167" name="Google Shape;167;p29"/>
          <p:cNvSpPr txBox="1"/>
          <p:nvPr/>
        </p:nvSpPr>
        <p:spPr>
          <a:xfrm>
            <a:off x="1220850" y="377650"/>
            <a:ext cx="7923300" cy="64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b="1">
                <a:solidFill>
                  <a:srgbClr val="FF2CD1"/>
                </a:solidFill>
                <a:latin typeface="Bree Serif"/>
                <a:ea typeface="Bree Serif"/>
                <a:cs typeface="Bree Serif"/>
                <a:sym typeface="Bree Serif"/>
              </a:rPr>
              <a:t>KINDNESS MATTERS PAY IT FORWARD</a:t>
            </a:r>
            <a:endParaRPr sz="3600" b="1">
              <a:solidFill>
                <a:srgbClr val="FF2CD1"/>
              </a:solidFill>
              <a:latin typeface="Bree Serif"/>
              <a:ea typeface="Bree Serif"/>
              <a:cs typeface="Bree Serif"/>
              <a:sym typeface="Bree Serif"/>
            </a:endParaRPr>
          </a:p>
        </p:txBody>
      </p:sp>
      <p:pic>
        <p:nvPicPr>
          <p:cNvPr id="168" name="Google Shape;168;p29"/>
          <p:cNvPicPr preferRelativeResize="0"/>
          <p:nvPr/>
        </p:nvPicPr>
        <p:blipFill>
          <a:blip r:embed="rId4">
            <a:alphaModFix/>
          </a:blip>
          <a:stretch>
            <a:fillRect/>
          </a:stretch>
        </p:blipFill>
        <p:spPr>
          <a:xfrm>
            <a:off x="5870500" y="1149175"/>
            <a:ext cx="2236697" cy="2604800"/>
          </a:xfrm>
          <a:prstGeom prst="rect">
            <a:avLst/>
          </a:prstGeom>
          <a:noFill/>
          <a:ln>
            <a:noFill/>
          </a:ln>
        </p:spPr>
      </p:pic>
      <p:pic>
        <p:nvPicPr>
          <p:cNvPr id="169" name="Google Shape;169;p29"/>
          <p:cNvPicPr preferRelativeResize="0"/>
          <p:nvPr/>
        </p:nvPicPr>
        <p:blipFill>
          <a:blip r:embed="rId5">
            <a:alphaModFix/>
          </a:blip>
          <a:stretch>
            <a:fillRect/>
          </a:stretch>
        </p:blipFill>
        <p:spPr>
          <a:xfrm>
            <a:off x="3844200" y="1022350"/>
            <a:ext cx="1736550" cy="260480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ECF7"/>
        </a:solidFill>
        <a:effectLst/>
      </p:bgPr>
    </p:bg>
    <p:spTree>
      <p:nvGrpSpPr>
        <p:cNvPr id="1" name="Shape 173"/>
        <p:cNvGrpSpPr/>
        <p:nvPr/>
      </p:nvGrpSpPr>
      <p:grpSpPr>
        <a:xfrm>
          <a:off x="0" y="0"/>
          <a:ext cx="0" cy="0"/>
          <a:chOff x="0" y="0"/>
          <a:chExt cx="0" cy="0"/>
        </a:xfrm>
      </p:grpSpPr>
      <p:pic>
        <p:nvPicPr>
          <p:cNvPr id="174" name="Google Shape;174;p30"/>
          <p:cNvPicPr preferRelativeResize="0"/>
          <p:nvPr/>
        </p:nvPicPr>
        <p:blipFill rotWithShape="1">
          <a:blip r:embed="rId3">
            <a:alphaModFix/>
          </a:blip>
          <a:srcRect t="-24030" b="24029"/>
          <a:stretch/>
        </p:blipFill>
        <p:spPr>
          <a:xfrm>
            <a:off x="0" y="1683050"/>
            <a:ext cx="9144001" cy="3460449"/>
          </a:xfrm>
          <a:prstGeom prst="rect">
            <a:avLst/>
          </a:prstGeom>
          <a:noFill/>
          <a:ln>
            <a:noFill/>
          </a:ln>
        </p:spPr>
      </p:pic>
      <p:pic>
        <p:nvPicPr>
          <p:cNvPr id="175" name="Google Shape;175;p30" descr="$100 Amazon Gift Card x3 GIVEAWAY: https://gleam.io/RxTvG/top-trendings-three-100-amazon-gift-card-giveaway&#10;&#10;Here are 10 random acts of kindness caught on video.&#10;&#10;WATCH MORE VIDEOS LIKE THIS ONE HERE:&#10;24 Incredible Acts of Kindness: https://www.youtube.com/watch?v=2A-Egp0lECk&#10;10 Shocking Videos Caught On GoPro: https://www.youtube.com/watch?v=ctaHnYUDIqw&#10;10 Most Expensive Hotel Rooms In The World: https://www.youtube.com/watch?v=Viwfx0DtjHE&#10;&#10;Visit our site: http://www.TopTrending.com&#10;Like us on Facebook: https://www.facebook.com/TopTrending&#10;Follow us on Twitter: https://twitter.com/TopTrending&#10;&#10;Commentator: http://www.youtube.com/user/BaerTaffy&#10;&#10;10 Incredible Acts of Kindness Caught On Camera" title="10 Incredible Acts of Kindness Caught On Camera">
            <a:hlinkClick r:id="rId4"/>
          </p:cNvPr>
          <p:cNvPicPr preferRelativeResize="0"/>
          <p:nvPr/>
        </p:nvPicPr>
        <p:blipFill>
          <a:blip r:embed="rId5">
            <a:alphaModFix/>
          </a:blip>
          <a:stretch>
            <a:fillRect/>
          </a:stretch>
        </p:blipFill>
        <p:spPr>
          <a:xfrm>
            <a:off x="2352250" y="1698775"/>
            <a:ext cx="4572000" cy="3429000"/>
          </a:xfrm>
          <a:prstGeom prst="rect">
            <a:avLst/>
          </a:prstGeom>
          <a:noFill/>
          <a:ln>
            <a:noFill/>
          </a:ln>
        </p:spPr>
      </p:pic>
      <p:pic>
        <p:nvPicPr>
          <p:cNvPr id="176" name="Google Shape;176;p30"/>
          <p:cNvPicPr preferRelativeResize="0"/>
          <p:nvPr/>
        </p:nvPicPr>
        <p:blipFill rotWithShape="1">
          <a:blip r:embed="rId6">
            <a:alphaModFix/>
          </a:blip>
          <a:srcRect t="14760" b="16905"/>
          <a:stretch/>
        </p:blipFill>
        <p:spPr>
          <a:xfrm>
            <a:off x="2773625" y="63950"/>
            <a:ext cx="3018150" cy="13552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pic>
        <p:nvPicPr>
          <p:cNvPr id="72" name="Google Shape;72;p15"/>
          <p:cNvPicPr preferRelativeResize="0"/>
          <p:nvPr/>
        </p:nvPicPr>
        <p:blipFill>
          <a:blip r:embed="rId3">
            <a:alphaModFix/>
          </a:blip>
          <a:stretch>
            <a:fillRect/>
          </a:stretch>
        </p:blipFill>
        <p:spPr>
          <a:xfrm>
            <a:off x="0" y="0"/>
            <a:ext cx="9143997" cy="5143502"/>
          </a:xfrm>
          <a:prstGeom prst="rect">
            <a:avLst/>
          </a:prstGeom>
          <a:noFill/>
          <a:ln>
            <a:noFill/>
          </a:ln>
        </p:spPr>
      </p:pic>
      <p:pic>
        <p:nvPicPr>
          <p:cNvPr id="73" name="Google Shape;73;p15"/>
          <p:cNvPicPr preferRelativeResize="0"/>
          <p:nvPr/>
        </p:nvPicPr>
        <p:blipFill>
          <a:blip r:embed="rId4">
            <a:alphaModFix/>
          </a:blip>
          <a:stretch>
            <a:fillRect/>
          </a:stretch>
        </p:blipFill>
        <p:spPr>
          <a:xfrm>
            <a:off x="5832224" y="155900"/>
            <a:ext cx="3180626" cy="2938100"/>
          </a:xfrm>
          <a:prstGeom prst="rect">
            <a:avLst/>
          </a:prstGeom>
          <a:noFill/>
          <a:ln>
            <a:noFill/>
          </a:ln>
        </p:spPr>
      </p:pic>
      <p:sp>
        <p:nvSpPr>
          <p:cNvPr id="74" name="Google Shape;74;p15"/>
          <p:cNvSpPr txBox="1"/>
          <p:nvPr/>
        </p:nvSpPr>
        <p:spPr>
          <a:xfrm>
            <a:off x="2382725" y="1029300"/>
            <a:ext cx="4040400" cy="26679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rgbClr val="990000"/>
              </a:buClr>
              <a:buSzPts val="1800"/>
              <a:buFont typeface="Average"/>
              <a:buAutoNum type="arabicPeriod"/>
            </a:pPr>
            <a:r>
              <a:rPr lang="en" sz="1800">
                <a:solidFill>
                  <a:srgbClr val="990000"/>
                </a:solidFill>
                <a:latin typeface="Average"/>
                <a:ea typeface="Average"/>
                <a:cs typeface="Average"/>
                <a:sym typeface="Average"/>
              </a:rPr>
              <a:t>I was really happy when…</a:t>
            </a:r>
            <a:endParaRPr sz="1800">
              <a:solidFill>
                <a:srgbClr val="990000"/>
              </a:solidFill>
              <a:latin typeface="Average"/>
              <a:ea typeface="Average"/>
              <a:cs typeface="Average"/>
              <a:sym typeface="Average"/>
            </a:endParaRPr>
          </a:p>
          <a:p>
            <a:pPr marL="457200" lvl="0" indent="-342900" algn="l" rtl="0">
              <a:lnSpc>
                <a:spcPct val="115000"/>
              </a:lnSpc>
              <a:spcBef>
                <a:spcPts val="0"/>
              </a:spcBef>
              <a:spcAft>
                <a:spcPts val="0"/>
              </a:spcAft>
              <a:buClr>
                <a:srgbClr val="990000"/>
              </a:buClr>
              <a:buSzPts val="1800"/>
              <a:buFont typeface="Average"/>
              <a:buAutoNum type="arabicPeriod"/>
            </a:pPr>
            <a:r>
              <a:rPr lang="en" sz="1800">
                <a:solidFill>
                  <a:srgbClr val="990000"/>
                </a:solidFill>
                <a:latin typeface="Average"/>
                <a:ea typeface="Average"/>
                <a:cs typeface="Average"/>
                <a:sym typeface="Average"/>
              </a:rPr>
              <a:t>Something that my friends like about me…</a:t>
            </a:r>
            <a:endParaRPr sz="1800">
              <a:solidFill>
                <a:srgbClr val="990000"/>
              </a:solidFill>
              <a:latin typeface="Average"/>
              <a:ea typeface="Average"/>
              <a:cs typeface="Average"/>
              <a:sym typeface="Average"/>
            </a:endParaRPr>
          </a:p>
          <a:p>
            <a:pPr marL="457200" lvl="0" indent="-342900" algn="l" rtl="0">
              <a:lnSpc>
                <a:spcPct val="115000"/>
              </a:lnSpc>
              <a:spcBef>
                <a:spcPts val="0"/>
              </a:spcBef>
              <a:spcAft>
                <a:spcPts val="0"/>
              </a:spcAft>
              <a:buClr>
                <a:srgbClr val="990000"/>
              </a:buClr>
              <a:buSzPts val="1800"/>
              <a:buFont typeface="Average"/>
              <a:buAutoNum type="arabicPeriod"/>
            </a:pPr>
            <a:r>
              <a:rPr lang="en" sz="1800">
                <a:solidFill>
                  <a:srgbClr val="990000"/>
                </a:solidFill>
                <a:latin typeface="Average"/>
                <a:ea typeface="Average"/>
                <a:cs typeface="Average"/>
                <a:sym typeface="Average"/>
              </a:rPr>
              <a:t>I am proud of…</a:t>
            </a:r>
            <a:endParaRPr sz="1800">
              <a:solidFill>
                <a:srgbClr val="990000"/>
              </a:solidFill>
              <a:latin typeface="Average"/>
              <a:ea typeface="Average"/>
              <a:cs typeface="Average"/>
              <a:sym typeface="Average"/>
            </a:endParaRPr>
          </a:p>
          <a:p>
            <a:pPr marL="457200" lvl="0" indent="-342900" algn="l" rtl="0">
              <a:lnSpc>
                <a:spcPct val="115000"/>
              </a:lnSpc>
              <a:spcBef>
                <a:spcPts val="0"/>
              </a:spcBef>
              <a:spcAft>
                <a:spcPts val="0"/>
              </a:spcAft>
              <a:buClr>
                <a:srgbClr val="990000"/>
              </a:buClr>
              <a:buSzPts val="1800"/>
              <a:buFont typeface="Average"/>
              <a:buAutoNum type="arabicPeriod"/>
            </a:pPr>
            <a:r>
              <a:rPr lang="en" sz="1800">
                <a:solidFill>
                  <a:srgbClr val="990000"/>
                </a:solidFill>
                <a:latin typeface="Average"/>
                <a:ea typeface="Average"/>
                <a:cs typeface="Average"/>
                <a:sym typeface="Average"/>
              </a:rPr>
              <a:t>My family was happy when…</a:t>
            </a:r>
            <a:endParaRPr sz="1800">
              <a:solidFill>
                <a:srgbClr val="990000"/>
              </a:solidFill>
              <a:latin typeface="Average"/>
              <a:ea typeface="Average"/>
              <a:cs typeface="Average"/>
              <a:sym typeface="Average"/>
            </a:endParaRPr>
          </a:p>
          <a:p>
            <a:pPr marL="457200" lvl="0" indent="-342900" algn="l" rtl="0">
              <a:lnSpc>
                <a:spcPct val="115000"/>
              </a:lnSpc>
              <a:spcBef>
                <a:spcPts val="0"/>
              </a:spcBef>
              <a:spcAft>
                <a:spcPts val="0"/>
              </a:spcAft>
              <a:buClr>
                <a:srgbClr val="990000"/>
              </a:buClr>
              <a:buSzPts val="1800"/>
              <a:buFont typeface="Average"/>
              <a:buAutoNum type="arabicPeriod"/>
            </a:pPr>
            <a:r>
              <a:rPr lang="en" sz="1800">
                <a:solidFill>
                  <a:srgbClr val="990000"/>
                </a:solidFill>
                <a:latin typeface="Average"/>
                <a:ea typeface="Average"/>
                <a:cs typeface="Average"/>
                <a:sym typeface="Average"/>
              </a:rPr>
              <a:t>In school, I am good at…</a:t>
            </a:r>
            <a:endParaRPr sz="1800">
              <a:solidFill>
                <a:srgbClr val="990000"/>
              </a:solidFill>
              <a:latin typeface="Average"/>
              <a:ea typeface="Average"/>
              <a:cs typeface="Average"/>
              <a:sym typeface="Average"/>
            </a:endParaRPr>
          </a:p>
          <a:p>
            <a:pPr marL="457200" lvl="0" indent="-342900" algn="l" rtl="0">
              <a:lnSpc>
                <a:spcPct val="115000"/>
              </a:lnSpc>
              <a:spcBef>
                <a:spcPts val="0"/>
              </a:spcBef>
              <a:spcAft>
                <a:spcPts val="0"/>
              </a:spcAft>
              <a:buClr>
                <a:srgbClr val="990000"/>
              </a:buClr>
              <a:buSzPts val="1800"/>
              <a:buFont typeface="Average"/>
              <a:buAutoNum type="arabicPeriod"/>
            </a:pPr>
            <a:r>
              <a:rPr lang="en" sz="1800">
                <a:solidFill>
                  <a:srgbClr val="990000"/>
                </a:solidFill>
                <a:latin typeface="Average"/>
                <a:ea typeface="Average"/>
                <a:cs typeface="Average"/>
                <a:sym typeface="Average"/>
              </a:rPr>
              <a:t>Something that makes me unique...</a:t>
            </a:r>
            <a:endParaRPr>
              <a:solidFill>
                <a:srgbClr val="990000"/>
              </a:solidFill>
            </a:endParaRPr>
          </a:p>
        </p:txBody>
      </p:sp>
      <p:sp>
        <p:nvSpPr>
          <p:cNvPr id="75" name="Google Shape;75;p15"/>
          <p:cNvSpPr txBox="1"/>
          <p:nvPr/>
        </p:nvSpPr>
        <p:spPr>
          <a:xfrm>
            <a:off x="1370950" y="291850"/>
            <a:ext cx="5696700" cy="90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CC0000"/>
                </a:solidFill>
                <a:latin typeface="Bungee Inline"/>
                <a:ea typeface="Bungee Inline"/>
                <a:cs typeface="Bungee Inline"/>
                <a:sym typeface="Bungee Inline"/>
              </a:rPr>
              <a:t>Cupids Confidence</a:t>
            </a:r>
            <a:r>
              <a:rPr lang="en" sz="3000">
                <a:solidFill>
                  <a:srgbClr val="CC0000"/>
                </a:solidFill>
                <a:latin typeface="Oswald"/>
                <a:ea typeface="Oswald"/>
                <a:cs typeface="Oswald"/>
                <a:sym typeface="Oswald"/>
              </a:rPr>
              <a:t> </a:t>
            </a:r>
            <a:endParaRPr>
              <a:solidFill>
                <a:srgbClr val="CC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pic>
        <p:nvPicPr>
          <p:cNvPr id="81" name="Google Shape;81;p16"/>
          <p:cNvPicPr preferRelativeResize="0"/>
          <p:nvPr/>
        </p:nvPicPr>
        <p:blipFill>
          <a:blip r:embed="rId3">
            <a:alphaModFix/>
          </a:blip>
          <a:stretch>
            <a:fillRect/>
          </a:stretch>
        </p:blipFill>
        <p:spPr>
          <a:xfrm>
            <a:off x="0" y="0"/>
            <a:ext cx="9143997" cy="5143502"/>
          </a:xfrm>
          <a:prstGeom prst="rect">
            <a:avLst/>
          </a:prstGeom>
          <a:noFill/>
          <a:ln>
            <a:noFill/>
          </a:ln>
        </p:spPr>
      </p:pic>
      <p:pic>
        <p:nvPicPr>
          <p:cNvPr id="82" name="Google Shape;82;p16" descr="A Moving Art original short.  This inspirational video was well responded at TED conferences and filmmaker Louie Schwartzberg motivates those around him as happiness is revealed.  Spoken word and music montage created and composed by Gary Malkin. Narration written and spoken by Brother David Steindl-Rast.&#10;&#10;www.MovingArt.com&#10;&#10;For more information on 21 Days of Gratitude, please click here: http://www.mentorschannel.com/LouieSchwartzberg/21DaysofGratitude/LandingPage2/1187/" title="Gratitude HD - Moving Art™">
            <a:hlinkClick r:id="rId4"/>
          </p:cNvPr>
          <p:cNvPicPr preferRelativeResize="0"/>
          <p:nvPr/>
        </p:nvPicPr>
        <p:blipFill>
          <a:blip r:embed="rId5">
            <a:alphaModFix/>
          </a:blip>
          <a:stretch>
            <a:fillRect/>
          </a:stretch>
        </p:blipFill>
        <p:spPr>
          <a:xfrm>
            <a:off x="3552675" y="204700"/>
            <a:ext cx="4572000" cy="3429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pic>
        <p:nvPicPr>
          <p:cNvPr id="87" name="Google Shape;87;p17"/>
          <p:cNvPicPr preferRelativeResize="0"/>
          <p:nvPr/>
        </p:nvPicPr>
        <p:blipFill>
          <a:blip r:embed="rId3">
            <a:alphaModFix/>
          </a:blip>
          <a:stretch>
            <a:fillRect/>
          </a:stretch>
        </p:blipFill>
        <p:spPr>
          <a:xfrm>
            <a:off x="0" y="0"/>
            <a:ext cx="9143997" cy="5143502"/>
          </a:xfrm>
          <a:prstGeom prst="rect">
            <a:avLst/>
          </a:prstGeom>
          <a:noFill/>
          <a:ln>
            <a:noFill/>
          </a:ln>
        </p:spPr>
      </p:pic>
      <p:pic>
        <p:nvPicPr>
          <p:cNvPr id="88" name="Google Shape;88;p17" descr=" "/>
          <p:cNvPicPr preferRelativeResize="0"/>
          <p:nvPr/>
        </p:nvPicPr>
        <p:blipFill rotWithShape="1">
          <a:blip r:embed="rId4">
            <a:alphaModFix/>
          </a:blip>
          <a:srcRect l="10194" t="21438" r="6109" b="23177"/>
          <a:stretch/>
        </p:blipFill>
        <p:spPr>
          <a:xfrm>
            <a:off x="2884200" y="516750"/>
            <a:ext cx="4049924" cy="2679926"/>
          </a:xfrm>
          <a:prstGeom prst="rect">
            <a:avLst/>
          </a:prstGeom>
          <a:noFill/>
          <a:ln w="114300" cap="flat" cmpd="sng">
            <a:solidFill>
              <a:srgbClr val="000000"/>
            </a:solidFill>
            <a:prstDash val="solid"/>
            <a:round/>
            <a:headEnd type="none" w="sm" len="sm"/>
            <a:tailEnd type="none" w="sm" len="sm"/>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18"/>
          <p:cNvPicPr preferRelativeResize="0"/>
          <p:nvPr/>
        </p:nvPicPr>
        <p:blipFill>
          <a:blip r:embed="rId3">
            <a:alphaModFix/>
          </a:blip>
          <a:stretch>
            <a:fillRect/>
          </a:stretch>
        </p:blipFill>
        <p:spPr>
          <a:xfrm>
            <a:off x="0" y="0"/>
            <a:ext cx="9143997" cy="5143502"/>
          </a:xfrm>
          <a:prstGeom prst="rect">
            <a:avLst/>
          </a:prstGeom>
          <a:noFill/>
          <a:ln>
            <a:noFill/>
          </a:ln>
        </p:spPr>
      </p:pic>
      <p:pic>
        <p:nvPicPr>
          <p:cNvPr id="94" name="Google Shape;94;p18"/>
          <p:cNvPicPr preferRelativeResize="0"/>
          <p:nvPr/>
        </p:nvPicPr>
        <p:blipFill>
          <a:blip r:embed="rId4">
            <a:alphaModFix/>
          </a:blip>
          <a:stretch>
            <a:fillRect/>
          </a:stretch>
        </p:blipFill>
        <p:spPr>
          <a:xfrm>
            <a:off x="2654352" y="0"/>
            <a:ext cx="5215227" cy="37081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19"/>
          <p:cNvPicPr preferRelativeResize="0"/>
          <p:nvPr/>
        </p:nvPicPr>
        <p:blipFill>
          <a:blip r:embed="rId3">
            <a:alphaModFix/>
          </a:blip>
          <a:stretch>
            <a:fillRect/>
          </a:stretch>
        </p:blipFill>
        <p:spPr>
          <a:xfrm>
            <a:off x="0" y="0"/>
            <a:ext cx="9143997" cy="5143502"/>
          </a:xfrm>
          <a:prstGeom prst="rect">
            <a:avLst/>
          </a:prstGeom>
          <a:noFill/>
          <a:ln>
            <a:noFill/>
          </a:ln>
        </p:spPr>
      </p:pic>
      <p:sp>
        <p:nvSpPr>
          <p:cNvPr id="102" name="Google Shape;102;p19"/>
          <p:cNvSpPr txBox="1"/>
          <p:nvPr/>
        </p:nvSpPr>
        <p:spPr>
          <a:xfrm>
            <a:off x="2295975" y="0"/>
            <a:ext cx="7234200" cy="331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900">
                <a:solidFill>
                  <a:srgbClr val="CC0000"/>
                </a:solidFill>
                <a:latin typeface="Bungee Inline"/>
                <a:ea typeface="Bungee Inline"/>
                <a:cs typeface="Bungee Inline"/>
                <a:sym typeface="Bungee Inline"/>
              </a:rPr>
              <a:t>Benefits of showing Gratitude</a:t>
            </a:r>
            <a:endParaRPr sz="2900">
              <a:solidFill>
                <a:srgbClr val="CC0000"/>
              </a:solidFill>
              <a:latin typeface="Bungee Inline"/>
              <a:ea typeface="Bungee Inline"/>
              <a:cs typeface="Bungee Inline"/>
              <a:sym typeface="Bungee Inline"/>
            </a:endParaRPr>
          </a:p>
          <a:p>
            <a:pPr marL="0" lvl="0" indent="0" algn="l" rtl="0">
              <a:spcBef>
                <a:spcPts val="0"/>
              </a:spcBef>
              <a:spcAft>
                <a:spcPts val="0"/>
              </a:spcAft>
              <a:buNone/>
            </a:pPr>
            <a:endParaRPr sz="3000">
              <a:solidFill>
                <a:srgbClr val="CC0000"/>
              </a:solidFill>
              <a:latin typeface="Oswald"/>
              <a:ea typeface="Oswald"/>
              <a:cs typeface="Oswald"/>
              <a:sym typeface="Oswald"/>
            </a:endParaRPr>
          </a:p>
          <a:p>
            <a:pPr marL="457200" lvl="0" indent="-419100" algn="l" rtl="0">
              <a:spcBef>
                <a:spcPts val="0"/>
              </a:spcBef>
              <a:spcAft>
                <a:spcPts val="0"/>
              </a:spcAft>
              <a:buSzPts val="3000"/>
              <a:buFont typeface="Purple Purse"/>
              <a:buAutoNum type="arabicPeriod"/>
            </a:pPr>
            <a:r>
              <a:rPr lang="en" sz="3000">
                <a:latin typeface="Purple Purse"/>
                <a:ea typeface="Purple Purse"/>
                <a:cs typeface="Purple Purse"/>
                <a:sym typeface="Purple Purse"/>
              </a:rPr>
              <a:t>Increased feelings of well-being and reduced feelings of depression and disconnection.</a:t>
            </a:r>
            <a:endParaRPr sz="3000">
              <a:latin typeface="Purple Purse"/>
              <a:ea typeface="Purple Purse"/>
              <a:cs typeface="Purple Purse"/>
              <a:sym typeface="Purple Purse"/>
            </a:endParaRPr>
          </a:p>
          <a:p>
            <a:pPr marL="457200" lvl="0" indent="-419100" algn="l" rtl="0">
              <a:spcBef>
                <a:spcPts val="0"/>
              </a:spcBef>
              <a:spcAft>
                <a:spcPts val="0"/>
              </a:spcAft>
              <a:buSzPts val="3000"/>
              <a:buFont typeface="Purple Purse"/>
              <a:buAutoNum type="arabicPeriod"/>
            </a:pPr>
            <a:r>
              <a:rPr lang="en" sz="3000">
                <a:latin typeface="Purple Purse"/>
                <a:ea typeface="Purple Purse"/>
                <a:cs typeface="Purple Purse"/>
                <a:sym typeface="Purple Purse"/>
              </a:rPr>
              <a:t> Positive relationships </a:t>
            </a:r>
            <a:endParaRPr sz="3000">
              <a:latin typeface="Purple Purse"/>
              <a:ea typeface="Purple Purse"/>
              <a:cs typeface="Purple Purse"/>
              <a:sym typeface="Purple Purse"/>
            </a:endParaRPr>
          </a:p>
          <a:p>
            <a:pPr marL="457200" lvl="0" indent="-419100" algn="l" rtl="0">
              <a:spcBef>
                <a:spcPts val="0"/>
              </a:spcBef>
              <a:spcAft>
                <a:spcPts val="0"/>
              </a:spcAft>
              <a:buSzPts val="3000"/>
              <a:buFont typeface="Purple Purse"/>
              <a:buAutoNum type="arabicPeriod"/>
            </a:pPr>
            <a:r>
              <a:rPr lang="en" sz="3000">
                <a:latin typeface="Purple Purse"/>
                <a:ea typeface="Purple Purse"/>
                <a:cs typeface="Purple Purse"/>
                <a:sym typeface="Purple Purse"/>
              </a:rPr>
              <a:t>Improved School Satisfaction</a:t>
            </a:r>
            <a:endParaRPr sz="3000">
              <a:latin typeface="Purple Purse"/>
              <a:ea typeface="Purple Purse"/>
              <a:cs typeface="Purple Purse"/>
              <a:sym typeface="Purple Purse"/>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107" name="Google Shape;107;p20"/>
          <p:cNvPicPr preferRelativeResize="0"/>
          <p:nvPr/>
        </p:nvPicPr>
        <p:blipFill>
          <a:blip r:embed="rId3">
            <a:alphaModFix/>
          </a:blip>
          <a:stretch>
            <a:fillRect/>
          </a:stretch>
        </p:blipFill>
        <p:spPr>
          <a:xfrm>
            <a:off x="2152650" y="92300"/>
            <a:ext cx="4838700" cy="48387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Google Shape;115;p21"/>
          <p:cNvPicPr preferRelativeResize="0"/>
          <p:nvPr/>
        </p:nvPicPr>
        <p:blipFill rotWithShape="1">
          <a:blip r:embed="rId3">
            <a:alphaModFix/>
          </a:blip>
          <a:srcRect t="4110" b="5538"/>
          <a:stretch/>
        </p:blipFill>
        <p:spPr>
          <a:xfrm>
            <a:off x="0" y="1426194"/>
            <a:ext cx="3784801" cy="2457150"/>
          </a:xfrm>
          <a:prstGeom prst="rect">
            <a:avLst/>
          </a:prstGeom>
          <a:noFill/>
          <a:ln>
            <a:noFill/>
          </a:ln>
        </p:spPr>
      </p:pic>
      <p:sp>
        <p:nvSpPr>
          <p:cNvPr id="116" name="Google Shape;116;p21"/>
          <p:cNvSpPr txBox="1"/>
          <p:nvPr/>
        </p:nvSpPr>
        <p:spPr>
          <a:xfrm>
            <a:off x="3881550" y="150"/>
            <a:ext cx="5119500" cy="514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800" b="1" u="sng">
                <a:latin typeface="Alfa Slab One"/>
                <a:ea typeface="Alfa Slab One"/>
                <a:cs typeface="Alfa Slab One"/>
                <a:sym typeface="Alfa Slab One"/>
              </a:rPr>
              <a:t>Categories</a:t>
            </a:r>
            <a:endParaRPr sz="4800" b="1" u="sng">
              <a:latin typeface="Alfa Slab One"/>
              <a:ea typeface="Alfa Slab One"/>
              <a:cs typeface="Alfa Slab One"/>
              <a:sym typeface="Alfa Slab One"/>
            </a:endParaRPr>
          </a:p>
          <a:p>
            <a:pPr marL="0" lvl="0" indent="0" algn="l" rtl="0">
              <a:spcBef>
                <a:spcPts val="0"/>
              </a:spcBef>
              <a:spcAft>
                <a:spcPts val="0"/>
              </a:spcAft>
              <a:buNone/>
            </a:pPr>
            <a:endParaRPr sz="2400" b="1" u="sng">
              <a:latin typeface="Abril Fatface"/>
              <a:ea typeface="Abril Fatface"/>
              <a:cs typeface="Abril Fatface"/>
              <a:sym typeface="Abril Fatface"/>
            </a:endParaRPr>
          </a:p>
          <a:p>
            <a:pPr marL="457200" lvl="0" indent="-457200" algn="l" rtl="0">
              <a:spcBef>
                <a:spcPts val="0"/>
              </a:spcBef>
              <a:spcAft>
                <a:spcPts val="0"/>
              </a:spcAft>
              <a:buSzPts val="3600"/>
              <a:buFont typeface="Abril Fatface"/>
              <a:buChar char="●"/>
            </a:pPr>
            <a:r>
              <a:rPr lang="en" sz="3600">
                <a:latin typeface="Abril Fatface"/>
                <a:ea typeface="Abril Fatface"/>
                <a:cs typeface="Abril Fatface"/>
                <a:sym typeface="Abril Fatface"/>
              </a:rPr>
              <a:t>Administrators</a:t>
            </a:r>
            <a:endParaRPr sz="3600">
              <a:latin typeface="Abril Fatface"/>
              <a:ea typeface="Abril Fatface"/>
              <a:cs typeface="Abril Fatface"/>
              <a:sym typeface="Abril Fatface"/>
            </a:endParaRPr>
          </a:p>
          <a:p>
            <a:pPr marL="457200" lvl="0" indent="-457200" algn="l" rtl="0">
              <a:spcBef>
                <a:spcPts val="0"/>
              </a:spcBef>
              <a:spcAft>
                <a:spcPts val="0"/>
              </a:spcAft>
              <a:buSzPts val="3600"/>
              <a:buFont typeface="Abril Fatface"/>
              <a:buChar char="●"/>
            </a:pPr>
            <a:r>
              <a:rPr lang="en" sz="3600">
                <a:latin typeface="Abril Fatface"/>
                <a:ea typeface="Abril Fatface"/>
                <a:cs typeface="Abril Fatface"/>
                <a:sym typeface="Abril Fatface"/>
              </a:rPr>
              <a:t>Custodians</a:t>
            </a:r>
            <a:endParaRPr sz="3600">
              <a:latin typeface="Abril Fatface"/>
              <a:ea typeface="Abril Fatface"/>
              <a:cs typeface="Abril Fatface"/>
              <a:sym typeface="Abril Fatface"/>
            </a:endParaRPr>
          </a:p>
          <a:p>
            <a:pPr marL="457200" lvl="0" indent="-457200" algn="l" rtl="0">
              <a:spcBef>
                <a:spcPts val="0"/>
              </a:spcBef>
              <a:spcAft>
                <a:spcPts val="0"/>
              </a:spcAft>
              <a:buSzPts val="3600"/>
              <a:buFont typeface="Abril Fatface"/>
              <a:buChar char="●"/>
            </a:pPr>
            <a:r>
              <a:rPr lang="en" sz="3600">
                <a:latin typeface="Abril Fatface"/>
                <a:ea typeface="Abril Fatface"/>
                <a:cs typeface="Abril Fatface"/>
                <a:sym typeface="Abril Fatface"/>
              </a:rPr>
              <a:t>Lunch Workers</a:t>
            </a:r>
            <a:endParaRPr sz="3600">
              <a:latin typeface="Abril Fatface"/>
              <a:ea typeface="Abril Fatface"/>
              <a:cs typeface="Abril Fatface"/>
              <a:sym typeface="Abril Fatface"/>
            </a:endParaRPr>
          </a:p>
          <a:p>
            <a:pPr marL="457200" lvl="0" indent="-457200" algn="l" rtl="0">
              <a:spcBef>
                <a:spcPts val="0"/>
              </a:spcBef>
              <a:spcAft>
                <a:spcPts val="0"/>
              </a:spcAft>
              <a:buSzPts val="3600"/>
              <a:buFont typeface="Abril Fatface"/>
              <a:buChar char="●"/>
            </a:pPr>
            <a:r>
              <a:rPr lang="en" sz="3600">
                <a:latin typeface="Abril Fatface"/>
                <a:ea typeface="Abril Fatface"/>
                <a:cs typeface="Abril Fatface"/>
                <a:sym typeface="Abril Fatface"/>
              </a:rPr>
              <a:t>Teachers/Paras</a:t>
            </a:r>
            <a:endParaRPr sz="3600">
              <a:latin typeface="Abril Fatface"/>
              <a:ea typeface="Abril Fatface"/>
              <a:cs typeface="Abril Fatface"/>
              <a:sym typeface="Abril Fatface"/>
            </a:endParaRPr>
          </a:p>
          <a:p>
            <a:pPr marL="457200" lvl="0" indent="-457200" algn="l" rtl="0">
              <a:spcBef>
                <a:spcPts val="0"/>
              </a:spcBef>
              <a:spcAft>
                <a:spcPts val="0"/>
              </a:spcAft>
              <a:buSzPts val="3600"/>
              <a:buFont typeface="Abril Fatface"/>
              <a:buChar char="●"/>
            </a:pPr>
            <a:r>
              <a:rPr lang="en" sz="3600">
                <a:latin typeface="Abril Fatface"/>
                <a:ea typeface="Abril Fatface"/>
                <a:cs typeface="Abril Fatface"/>
                <a:sym typeface="Abril Fatface"/>
              </a:rPr>
              <a:t>Secretaries</a:t>
            </a:r>
            <a:endParaRPr sz="3600">
              <a:latin typeface="Abril Fatface"/>
              <a:ea typeface="Abril Fatface"/>
              <a:cs typeface="Abril Fatface"/>
              <a:sym typeface="Abril Fatface"/>
            </a:endParaRPr>
          </a:p>
          <a:p>
            <a:pPr marL="457200" lvl="0" indent="-457200" algn="l" rtl="0">
              <a:spcBef>
                <a:spcPts val="0"/>
              </a:spcBef>
              <a:spcAft>
                <a:spcPts val="0"/>
              </a:spcAft>
              <a:buSzPts val="3600"/>
              <a:buFont typeface="Abril Fatface"/>
              <a:buChar char="●"/>
            </a:pPr>
            <a:r>
              <a:rPr lang="en" sz="3600">
                <a:latin typeface="Abril Fatface"/>
                <a:ea typeface="Abril Fatface"/>
                <a:cs typeface="Abril Fatface"/>
                <a:sym typeface="Abril Fatface"/>
              </a:rPr>
              <a:t>Security/SRO</a:t>
            </a:r>
            <a:endParaRPr sz="3600">
              <a:latin typeface="Abril Fatface"/>
              <a:ea typeface="Abril Fatface"/>
              <a:cs typeface="Abril Fatface"/>
              <a:sym typeface="Abril Fatface"/>
            </a:endParaRPr>
          </a:p>
          <a:p>
            <a:pPr marL="457200" lvl="0" indent="-457200" algn="l" rtl="0">
              <a:spcBef>
                <a:spcPts val="0"/>
              </a:spcBef>
              <a:spcAft>
                <a:spcPts val="0"/>
              </a:spcAft>
              <a:buSzPts val="3600"/>
              <a:buFont typeface="Abril Fatface"/>
              <a:buChar char="●"/>
            </a:pPr>
            <a:r>
              <a:rPr lang="en" sz="3600">
                <a:latin typeface="Abril Fatface"/>
                <a:ea typeface="Abril Fatface"/>
                <a:cs typeface="Abril Fatface"/>
                <a:sym typeface="Abril Fatface"/>
              </a:rPr>
              <a:t>School Counselors</a:t>
            </a:r>
            <a:endParaRPr sz="3600">
              <a:latin typeface="Abril Fatface"/>
              <a:ea typeface="Abril Fatface"/>
              <a:cs typeface="Abril Fatface"/>
              <a:sym typeface="Abril Fatface"/>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Google Shape;121;p22"/>
          <p:cNvPicPr preferRelativeResize="0"/>
          <p:nvPr/>
        </p:nvPicPr>
        <p:blipFill rotWithShape="1">
          <a:blip r:embed="rId3">
            <a:alphaModFix/>
          </a:blip>
          <a:srcRect t="18789"/>
          <a:stretch/>
        </p:blipFill>
        <p:spPr>
          <a:xfrm>
            <a:off x="1894000" y="1061544"/>
            <a:ext cx="5852601" cy="392955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249</Words>
  <Application>Microsoft Macintosh PowerPoint</Application>
  <PresentationFormat>On-screen Show (16:9)</PresentationFormat>
  <Paragraphs>47</Paragraphs>
  <Slides>17</Slides>
  <Notes>17</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17</vt:i4>
      </vt:variant>
    </vt:vector>
  </HeadingPairs>
  <TitlesOfParts>
    <vt:vector size="32" baseType="lpstr">
      <vt:lpstr>Lobster</vt:lpstr>
      <vt:lpstr>Purple Purse</vt:lpstr>
      <vt:lpstr>Just Another Hand</vt:lpstr>
      <vt:lpstr>Alfa Slab One</vt:lpstr>
      <vt:lpstr>Oswald</vt:lpstr>
      <vt:lpstr>Arial</vt:lpstr>
      <vt:lpstr>Ribeye</vt:lpstr>
      <vt:lpstr>Montserrat</vt:lpstr>
      <vt:lpstr>Average</vt:lpstr>
      <vt:lpstr>Abril Fatface</vt:lpstr>
      <vt:lpstr>Bungee Inline</vt:lpstr>
      <vt:lpstr>Bree Serif</vt:lpstr>
      <vt:lpstr>Ultra</vt:lpstr>
      <vt:lpstr>Verdana</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15.0036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Melanie Lynch</cp:lastModifiedBy>
  <cp:revision>1</cp:revision>
  <dcterms:modified xsi:type="dcterms:W3CDTF">2019-05-04T15:22:13Z</dcterms:modified>
</cp:coreProperties>
</file>