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embeddedFontLst>
    <p:embeddedFont>
      <p:font typeface="Rubik Medium"/>
      <p:regular r:id="rId40"/>
      <p:bold r:id="rId41"/>
      <p:italic r:id="rId42"/>
      <p:boldItalic r:id="rId43"/>
    </p:embeddedFont>
    <p:embeddedFont>
      <p:font typeface="Roboto Medium"/>
      <p:regular r:id="rId44"/>
      <p:bold r:id="rId45"/>
      <p:italic r:id="rId46"/>
      <p:boldItalic r:id="rId47"/>
    </p:embeddedFont>
    <p:embeddedFont>
      <p:font typeface="Rubik Light"/>
      <p:regular r:id="rId48"/>
      <p:bold r:id="rId49"/>
      <p:italic r:id="rId50"/>
      <p:boldItalic r:id="rId51"/>
    </p:embeddedFont>
    <p:embeddedFont>
      <p:font typeface="Arial Narrow"/>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ubikMedium-regular.fntdata"/><Relationship Id="rId42" Type="http://schemas.openxmlformats.org/officeDocument/2006/relationships/font" Target="fonts/RubikMedium-italic.fntdata"/><Relationship Id="rId41" Type="http://schemas.openxmlformats.org/officeDocument/2006/relationships/font" Target="fonts/RubikMedium-bold.fntdata"/><Relationship Id="rId44" Type="http://schemas.openxmlformats.org/officeDocument/2006/relationships/font" Target="fonts/RobotoMedium-regular.fntdata"/><Relationship Id="rId43" Type="http://schemas.openxmlformats.org/officeDocument/2006/relationships/font" Target="fonts/RubikMedium-boldItalic.fntdata"/><Relationship Id="rId46" Type="http://schemas.openxmlformats.org/officeDocument/2006/relationships/font" Target="fonts/RobotoMedium-italic.fntdata"/><Relationship Id="rId45" Type="http://schemas.openxmlformats.org/officeDocument/2006/relationships/font" Target="fonts/Roboto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ubikLight-regular.fntdata"/><Relationship Id="rId47" Type="http://schemas.openxmlformats.org/officeDocument/2006/relationships/font" Target="fonts/RobotoMedium-boldItalic.fntdata"/><Relationship Id="rId49" Type="http://schemas.openxmlformats.org/officeDocument/2006/relationships/font" Target="fonts/Rubik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ubikLight-boldItalic.fntdata"/><Relationship Id="rId50" Type="http://schemas.openxmlformats.org/officeDocument/2006/relationships/font" Target="fonts/RubikLight-italic.fntdata"/><Relationship Id="rId53" Type="http://schemas.openxmlformats.org/officeDocument/2006/relationships/font" Target="fonts/ArialNarrow-bold.fntdata"/><Relationship Id="rId52" Type="http://schemas.openxmlformats.org/officeDocument/2006/relationships/font" Target="fonts/ArialNarrow-regular.fntdata"/><Relationship Id="rId11" Type="http://schemas.openxmlformats.org/officeDocument/2006/relationships/slide" Target="slides/slide6.xml"/><Relationship Id="rId55" Type="http://schemas.openxmlformats.org/officeDocument/2006/relationships/font" Target="fonts/ArialNarrow-boldItalic.fntdata"/><Relationship Id="rId10" Type="http://schemas.openxmlformats.org/officeDocument/2006/relationships/slide" Target="slides/slide5.xml"/><Relationship Id="rId54"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1" Type="http://schemas.openxmlformats.org/officeDocument/2006/relationships/hyperlink" Target="http://www.theprojectheal.org/" TargetMode="External"/><Relationship Id="rId10" Type="http://schemas.openxmlformats.org/officeDocument/2006/relationships/hyperlink" Target="http://iedaction.weebly.com/" TargetMode="External"/><Relationship Id="rId13" Type="http://schemas.openxmlformats.org/officeDocument/2006/relationships/hyperlink" Target="http://www.aedweb.org/web/downloads/9-truths-about-EDs.pdf" TargetMode="External"/><Relationship Id="rId12" Type="http://schemas.openxmlformats.org/officeDocument/2006/relationships/hyperlink" Target="http://www.transfolxfightingeds.org/" TargetMode="External"/><Relationship Id="rId1" Type="http://schemas.openxmlformats.org/officeDocument/2006/relationships/notesMaster" Target="../notesMasters/notesMaster1.xml"/><Relationship Id="rId2" Type="http://schemas.openxmlformats.org/officeDocument/2006/relationships/hyperlink" Target="http://www.aedweb.org/web/index.php" TargetMode="External"/><Relationship Id="rId3" Type="http://schemas.openxmlformats.org/officeDocument/2006/relationships/hyperlink" Target="http://www.feast-ed.org/" TargetMode="External"/><Relationship Id="rId4" Type="http://schemas.openxmlformats.org/officeDocument/2006/relationships/hyperlink" Target="http://www.anad.org/" TargetMode="External"/><Relationship Id="rId9" Type="http://schemas.openxmlformats.org/officeDocument/2006/relationships/hyperlink" Target="http://bedaonline.com/" TargetMode="External"/><Relationship Id="rId5" Type="http://schemas.openxmlformats.org/officeDocument/2006/relationships/hyperlink" Target="http://www.iaedp.com/" TargetMode="External"/><Relationship Id="rId6" Type="http://schemas.openxmlformats.org/officeDocument/2006/relationships/hyperlink" Target="https://www.nationaleatingdisorders.org/blog/Residential%20Eating%20Disorders%20Consortium" TargetMode="External"/><Relationship Id="rId7" Type="http://schemas.openxmlformats.org/officeDocument/2006/relationships/hyperlink" Target="http://www.eatingdisorderscoalition.org/" TargetMode="External"/><Relationship Id="rId8" Type="http://schemas.openxmlformats.org/officeDocument/2006/relationships/hyperlink" Target="http://www.medainc.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Shape 17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Welcome to Eating Disorders 101. Thank you for attending!</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This presentation will cover the causes, warning signs, symptoms, health consequences, and treatment information for eating disorders.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This slide deck was put together by the National Eating Disorders Association. If you have questions, visit their website at www.nationaleatingdisorders.org.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Some of the topics we’ll be covering may be difficult to hear about; please feel free to take a break at any time.</a:t>
            </a:r>
            <a:endParaRPr b="0" i="0" sz="1200" u="none" cap="none" strike="noStrike">
              <a:solidFill>
                <a:schemeClr val="dk1"/>
              </a:solidFill>
              <a:latin typeface="Calibri"/>
              <a:ea typeface="Calibri"/>
              <a:cs typeface="Calibri"/>
              <a:sym typeface="Calibri"/>
            </a:endParaRPr>
          </a:p>
        </p:txBody>
      </p:sp>
      <p:sp>
        <p:nvSpPr>
          <p:cNvPr id="171" name="Shape 17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Shape 24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term eating disorders covers a variety of conditions. What they all have in common is that they involve extreme emotions, attitudes, and behaviors surrounding weight, food, and size.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Eating disorders are rooted in uniquely low self-esteem and disruption in one’s relationship with self.</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Eating disorders are extremely serious and potentially life-threatening. They have both emotional and physical effects, and they can affect anyone, regardless of gender, age, race, or any other descriptor.</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eating disorders we will be talking about are anorexia, bulimia, binge eating disorder, avoidant-restrictive food intake disorder, and other specified feeding or eating disorder. Please keep in mind that this list is not exhaustive, and many of these conditions have variations, such as atypical anorexia. We won’t be able to cover every eating disorder but we do encourage you to look into them further; you can visit the NEDA website for more information.</a:t>
            </a:r>
            <a:endParaRPr b="0" i="0" sz="1200" u="none" cap="none" strike="noStrike">
              <a:solidFill>
                <a:schemeClr val="dk1"/>
              </a:solidFill>
              <a:latin typeface="Calibri"/>
              <a:ea typeface="Calibri"/>
              <a:cs typeface="Calibri"/>
              <a:sym typeface="Calibri"/>
            </a:endParaRPr>
          </a:p>
        </p:txBody>
      </p:sp>
      <p:sp>
        <p:nvSpPr>
          <p:cNvPr id="246" name="Shape 24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Shape 25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Anorexia nervosa is likely the best-known eating disorder. It is primarily characterized by self-starvation.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primary symptoms include inadequate food intake, a disturbance in the experience of body weight or shape, intense fear of weight gain, and an inability to appreciate the severity of the situation.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Warning signs of AN: </a:t>
            </a:r>
            <a:r>
              <a:rPr b="0" i="0" lang="en-US" sz="1200" u="none" cap="none" strike="noStrike">
                <a:solidFill>
                  <a:schemeClr val="dk1"/>
                </a:solidFill>
                <a:latin typeface="Times"/>
                <a:ea typeface="Times"/>
                <a:cs typeface="Times"/>
                <a:sym typeface="Times"/>
              </a:rPr>
              <a:t>Familiarity with eating disorder warning signs is vital to early intervention.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Dramatic weight loss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Preoccupation with weight, food, calories, and dieting</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Refusal to eat certain foods, progressing to restrictions against whole categories of food</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Consistent excuses to avoid mealtimes or situations involving food</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Withdrawal from usual friends and activities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Inappropriate and/or extreme exercise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Health consequences of AN: </a:t>
            </a:r>
            <a:r>
              <a:rPr b="0" i="0" lang="en-US" sz="1200" u="none" cap="none" strike="noStrike">
                <a:solidFill>
                  <a:schemeClr val="dk1"/>
                </a:solidFill>
                <a:latin typeface="Calibri"/>
                <a:ea typeface="Calibri"/>
                <a:cs typeface="Calibri"/>
                <a:sym typeface="Calibri"/>
              </a:rPr>
              <a:t>In anorexia nervosa, the cycle of self-starvation denies the body of essential nutrients it needs to function properly. The body is therefore forced to slow down all of its processes to conserve energy, resulting in serious medical consequences. </a:t>
            </a:r>
            <a:endParaRPr b="1"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Dry hair, hair loss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Fainting and fatigue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Muscle loss, overall weakness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Abnormally low heart rate, low blood pressure, risk of heart failure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Severe dehydration, kidney failure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Osteoporosis or osteopenia (reduction in bone density)</a:t>
            </a:r>
            <a:endParaRPr b="0" i="0" sz="12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p:txBody>
      </p:sp>
      <p:sp>
        <p:nvSpPr>
          <p:cNvPr id="254" name="Shape 25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Shape 26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Bulimia is primarily characterized by binge eating and compensatory behaviors. Compensatory behaviors include anything meant to reverse the effects of the binge, such as vomiting, laxative abuse, and excessive exercise. Concern with body weight and shape and feeling out of control during the binges are also symptoms. Most people struggling with bulimia appear to be of an average weight. It’s important to keep in mind that you cannot tell if someone is struggling with an eating disorder based on weight alone.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Warning signs of BN:</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Frequent trips to bathroom after meals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Excessive, rigid exercise regimen; compulsive need to “burn off” calories taken in</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Discoloration or staining of the teeth</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Withdrawal from usual friends and activities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Continued exercise despite injury</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Calluses on the back of hands and knuckles from self-induced vomiting</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Health consequences of BN: </a:t>
            </a:r>
            <a:r>
              <a:rPr b="0" i="0" lang="en-US" sz="1200" u="none" cap="none" strike="noStrike">
                <a:solidFill>
                  <a:schemeClr val="dk1"/>
                </a:solidFill>
                <a:latin typeface="Times"/>
                <a:ea typeface="Times"/>
                <a:cs typeface="Times"/>
                <a:sym typeface="Times"/>
              </a:rPr>
              <a:t>The recurrent binge-and-purge cycles of bulimia nervosa can affect the entire digestive system and lead to electrolyte and chemical imbalances in the body that affect the heart and other major organ's functionality. One health consequence of bulimia nervosa is electrolyte imbalance leading to an irregular heartbeat and possible heart failure and death. These imbalances are caused by dehydration and loss of potassium, sodium, and chloride from the body as a result of purging behaviors. Other potential health consequences are gastric rupture during periods of binging, inflammation and possible rupture of the esophagus from frequent vomiting, tooth decay and staining from the stomach acids released during vomiting, chronic irregular bowel movements and constipation as a result of laxative abuse, and c</a:t>
            </a:r>
            <a:r>
              <a:rPr b="0" i="0" lang="en-US" sz="1200" u="none" cap="none" strike="noStrike">
                <a:solidFill>
                  <a:schemeClr val="dk1"/>
                </a:solidFill>
                <a:latin typeface="Arial Narrow"/>
                <a:ea typeface="Arial Narrow"/>
                <a:cs typeface="Arial Narrow"/>
                <a:sym typeface="Arial Narrow"/>
              </a:rPr>
              <a:t>alluses on hands and knuckles from self-induced vomiting.</a:t>
            </a:r>
            <a:endParaRPr b="0" i="0" sz="1200" u="none" cap="none" strike="noStrike">
              <a:solidFill>
                <a:schemeClr val="dk1"/>
              </a:solidFill>
              <a:latin typeface="Arial Narrow"/>
              <a:ea typeface="Arial Narrow"/>
              <a:cs typeface="Arial Narrow"/>
              <a:sym typeface="Arial Narrow"/>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61" name="Shape 26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Shape 26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Binge eating disorder, or BED, is characterized by sessions of binge eating. It differs from bulimia in that there is no compensatory behavior like purging. An important component of BED is that the person feels out of control during the binge, and distressed following it. BED is the most common eating disorder in the United States, and it’s often misunderstood as just overeating. It’s important to know that BED is not a choice, and it has a significant psychological impact on the person suffering.</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Times"/>
                <a:ea typeface="Times"/>
                <a:cs typeface="Times"/>
                <a:sym typeface="Times"/>
              </a:rPr>
              <a:t>A person struggling with BED can be of any weight or size, and you cannot tell if someone has BED just by looking at them. There is a correlation between BED and weight gain, and many of the physical effects of BED are similar to those of obesity. Still, i</a:t>
            </a:r>
            <a:r>
              <a:rPr b="0" i="0" lang="en-US" sz="1200" u="none" cap="none" strike="noStrike">
                <a:solidFill>
                  <a:schemeClr val="dk1"/>
                </a:solidFill>
                <a:latin typeface="Calibri"/>
                <a:ea typeface="Calibri"/>
                <a:cs typeface="Calibri"/>
                <a:sym typeface="Calibri"/>
              </a:rPr>
              <a:t>t is important to remember that we are built differently based on a variety of factors. Our society perceives “thinness” as a positive quality, stigmatizing those who are not perceived as having the right body shape. Challenging this perception is an important step in creating a more inclusive culture.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Warning signs of BED:</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Secretive about eating or binge episodes</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Repeated episodes of dieting or attempts at weight loss</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Large amounts of food may be missing from pantry or found in trash</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Larger than normal amounts of money spent on food</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Secret stashes of food or empty wrappers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Health consequences of BED:</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Musculoskeletal problems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Gallbladder disease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High blood pressure; high cholesterol; heart disease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Type II diabetes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p:txBody>
      </p:sp>
      <p:sp>
        <p:nvSpPr>
          <p:cNvPr id="268" name="Shape 26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Shape 27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Avoidant-restrictive food intake disorder (ARFID) is an eating disorder that can appear as extremely picky eating. Those struggling may demonstrate a lack of interest in food and experience unexplained bodily discomfort. The limited range of “acceptable” foods narrows over time.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Warning signs of ARFID:</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Restricted or reduced food intake</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Frequent complaints about bodily discomfort with no organic cause</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Lack of appetite or interest in food</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Fear of negative effects of eating food (e.g., choking, vomiting)</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Inability or reluctance to eat in front of others</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Picky eating that is unresolved by late childhood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Health consequences of ARFID: </a:t>
            </a:r>
            <a:r>
              <a:rPr b="0" i="0" lang="en-US" sz="1200" u="none" cap="none" strike="noStrike">
                <a:solidFill>
                  <a:schemeClr val="lt1"/>
                </a:solidFill>
                <a:latin typeface="Times"/>
                <a:ea typeface="Times"/>
                <a:cs typeface="Times"/>
                <a:sym typeface="Times"/>
              </a:rPr>
              <a:t>Food restriction and lack of variety associated with ARFID may lead to severe nutritional deficiencies. Some of the potential health consequences of ARFID may include </a:t>
            </a:r>
            <a:r>
              <a:rPr b="0" i="0" lang="en-US" sz="1200" u="none" cap="none" strike="noStrike">
                <a:solidFill>
                  <a:schemeClr val="dk1"/>
                </a:solidFill>
                <a:latin typeface="Times"/>
                <a:ea typeface="Times"/>
                <a:cs typeface="Times"/>
                <a:sym typeface="Times"/>
              </a:rPr>
              <a:t>failure to thrive, which means not meeting expected levels of growth, anemia, weight loss, gallbladder disease, and malnutrition, characterized by dry hair, hair loss, brittle nails, difficulty concentrating, and </a:t>
            </a:r>
            <a:r>
              <a:rPr b="0" i="0" lang="en-US" sz="1200" u="none" cap="none" strike="noStrike">
                <a:solidFill>
                  <a:schemeClr val="dk1"/>
                </a:solidFill>
                <a:latin typeface="Arial Narrow"/>
                <a:ea typeface="Arial Narrow"/>
                <a:cs typeface="Arial Narrow"/>
                <a:sym typeface="Arial Narrow"/>
              </a:rPr>
              <a:t>Osteoporosis or osteopenia (</a:t>
            </a:r>
            <a:r>
              <a:rPr b="0" i="0" lang="en-US" sz="1200" u="none" cap="none" strike="noStrike">
                <a:solidFill>
                  <a:schemeClr val="dk1"/>
                </a:solidFill>
                <a:latin typeface="Times"/>
                <a:ea typeface="Times"/>
                <a:cs typeface="Times"/>
                <a:sym typeface="Times"/>
              </a:rPr>
              <a:t>reduction in bone density).</a:t>
            </a:r>
            <a:endParaRPr b="1" i="0" sz="1200" u="none" cap="none" strike="noStrike">
              <a:solidFill>
                <a:schemeClr val="lt1"/>
              </a:solidFill>
              <a:latin typeface="Times"/>
              <a:ea typeface="Times"/>
              <a:cs typeface="Times"/>
              <a:sym typeface="Times"/>
            </a:endParaRPr>
          </a:p>
        </p:txBody>
      </p:sp>
      <p:sp>
        <p:nvSpPr>
          <p:cNvPr id="275" name="Shape 27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Shape 28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Other specified feeding or eating disorder (OSFED) is a broad category. It includes conditions that do not meet the criteria for anorexia, bulimia, etc., but still cause significant distress. For example, in atypical anorexia nervosa all of the criteria for anorexia is met, but the patient’s weight is not below normal. The self-starvation and disordered thinking are psychologically and physically destructive and must still be addressed. It is important that OSFED is recognized on par with other eating disorders, and that its seriousness is not underestimated.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Warning signs and health consequences of OSFED: </a:t>
            </a:r>
            <a:r>
              <a:rPr b="0" i="0" lang="en-US" sz="1200" u="none" cap="none" strike="noStrike">
                <a:solidFill>
                  <a:schemeClr val="dk1"/>
                </a:solidFill>
                <a:latin typeface="Times"/>
                <a:ea typeface="Times"/>
                <a:cs typeface="Times"/>
                <a:sym typeface="Times"/>
              </a:rPr>
              <a:t>Warning signs and health consequences of OSFED are more difficult to pinpoint, as it includes a number of conditions. Watch out for all of the signs already listed. The most important thing to look out for is attitudes about food and weight that conflict with a productive and satisfying life.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Preoccupation with weight but not as consistent as found in AN, BN, BED</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Increased isolation, depression, or irritability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Compulsive or obsessive exercising</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p:txBody>
      </p:sp>
      <p:sp>
        <p:nvSpPr>
          <p:cNvPr id="282" name="Shape 28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Shape 28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Times"/>
                <a:ea typeface="Times"/>
                <a:cs typeface="Times"/>
                <a:sym typeface="Times"/>
              </a:rPr>
              <a:t>Many of those who struggle with eating disorders have a co-occurring condition, such as anxiety, substance abuse, obsessive-compulsive disorder, depression, or post-traumatic stress disorder. All conditions should be identified and treated by someone with expertise in both eating disorders and any co-occurring conditions.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Arial Narrow"/>
                <a:ea typeface="Arial Narrow"/>
                <a:cs typeface="Arial Narrow"/>
                <a:sym typeface="Arial Narrow"/>
              </a:rPr>
              <a:t>Up to 50% of individuals with eating disorders abused alcohol or illicit drugs, a rate five times higher than the general population. (National Center on Addiction &amp; Substance Abuse)</a:t>
            </a:r>
            <a:endParaRPr b="0" i="0" sz="12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200"/>
              <a:buFont typeface="Arial Narrow"/>
              <a:buNone/>
            </a:pPr>
            <a:r>
              <a:rPr b="0" i="0" lang="en-US" sz="1200" u="none" cap="none" strike="noStrike">
                <a:solidFill>
                  <a:schemeClr val="dk1"/>
                </a:solidFill>
                <a:latin typeface="Arial Narrow"/>
                <a:ea typeface="Arial Narrow"/>
                <a:cs typeface="Arial Narrow"/>
                <a:sym typeface="Arial Narrow"/>
              </a:rPr>
              <a:t>-Depression and other mood disorders co-occur with eating disorders quite frequently. (Mangweth </a:t>
            </a:r>
            <a:r>
              <a:rPr b="0" i="1" lang="en-US" sz="1200" u="none" cap="none" strike="noStrike">
                <a:solidFill>
                  <a:schemeClr val="dk1"/>
                </a:solidFill>
                <a:latin typeface="Arial Narrow"/>
                <a:ea typeface="Arial Narrow"/>
                <a:cs typeface="Arial Narrow"/>
                <a:sym typeface="Arial Narrow"/>
              </a:rPr>
              <a:t>et al., </a:t>
            </a:r>
            <a:r>
              <a:rPr b="0" i="0" lang="en-US" sz="1200" u="none" cap="none" strike="noStrike">
                <a:solidFill>
                  <a:schemeClr val="dk1"/>
                </a:solidFill>
                <a:latin typeface="Arial Narrow"/>
                <a:ea typeface="Arial Narrow"/>
                <a:cs typeface="Arial Narrow"/>
                <a:sym typeface="Arial Narrow"/>
              </a:rPr>
              <a:t>2003 &amp; McElroy </a:t>
            </a:r>
            <a:r>
              <a:rPr b="0" i="1" lang="en-US" sz="1200" u="none" cap="none" strike="noStrike">
                <a:solidFill>
                  <a:schemeClr val="dk1"/>
                </a:solidFill>
                <a:latin typeface="Arial Narrow"/>
                <a:ea typeface="Arial Narrow"/>
                <a:cs typeface="Arial Narrow"/>
                <a:sym typeface="Arial Narrow"/>
              </a:rPr>
              <a:t>et al., </a:t>
            </a:r>
            <a:r>
              <a:rPr b="0" i="0" lang="en-US" sz="1200" u="none" cap="none" strike="noStrike">
                <a:solidFill>
                  <a:schemeClr val="dk1"/>
                </a:solidFill>
                <a:latin typeface="Arial Narrow"/>
                <a:ea typeface="Arial Narrow"/>
                <a:cs typeface="Arial Narrow"/>
                <a:sym typeface="Arial Narrow"/>
              </a:rPr>
              <a:t>2006)</a:t>
            </a:r>
            <a:endParaRPr b="0" i="0" sz="12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Arial Narrow"/>
                <a:ea typeface="Arial Narrow"/>
                <a:cs typeface="Arial Narrow"/>
                <a:sym typeface="Arial Narrow"/>
              </a:rPr>
              <a:t>Up to 69% of patients with anorexia and 33% of patients with bulimia have a coexisting diagnosis of obsessive-compulsive disorder.  (National Center on Addiction and Substance Abuse)</a:t>
            </a:r>
            <a:endParaRPr b="0" i="0" sz="1200" u="none" cap="none" strike="noStrike">
              <a:solidFill>
                <a:schemeClr val="dk1"/>
              </a:solidFill>
              <a:latin typeface="Arial Narrow"/>
              <a:ea typeface="Arial Narrow"/>
              <a:cs typeface="Arial Narrow"/>
              <a:sym typeface="Arial Narrow"/>
            </a:endParaRPr>
          </a:p>
        </p:txBody>
      </p:sp>
      <p:sp>
        <p:nvSpPr>
          <p:cNvPr id="289" name="Shape 28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Shape 29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Eating disorders can affect every organ system in the body. The body is generally resilient at coping with the stress of eating disordered behaviors, and laboratory tests can generally appear perfect even as someone is at high risk of dying. Electrolyte imbalances can kill without warning; so can cardiac arrest. Therefore, it’s incredibly important to understand the many ways that eating disorders affect the body.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Cardiovascular system</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Muscle loss due to calorie restriction</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Risk of heart failure as blood pressure and heart rate drop</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For physicians, the slow pulse of an athlete (due to a strong, healthy heart) can be confused with the slow pulse of an eating disorder (due to malnourishment).</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Electrolyte imbalance can lead to an irregular heartbeat and possibly heart failure and death. The electrolyte potassium plays an important role in helping the heart beat and muscles contract, but is often depleted by purging. </a:t>
            </a:r>
            <a:endParaRPr b="0" i="0" sz="1200" u="none" cap="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Gastrointestinal system</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Slowed digestion known as gastroparesis. Food restriction and/or purging by vomiting interferes with normal stomach emptying and the digestion of nutrients, which can lead to:</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Stomach pain and bloating</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Nausea and vomiting</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Blood sugar fluctuations</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Blocked intestines from solid masses of undigested food</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Bacterial infections</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Feeling full after eating only small amounts of food</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Constipation, which can have several causes:</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Inadequate nutritional intake, which means there’s not enough in the intestines for the body to try and eliminate</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Long-term inadequate nutrition can weaken the muscles of the intestines and leave them without the strength to propel digested food out of the body</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Laxative abuse can damage nerve endings and leave the body dependent on them to have a bowel movement</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Binge eating can cause the stomach to rupture, creating a life-threatening emergency.</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Vomiting can wear down the esophagus and cause it to rupture, creating a life-threatening emergency.</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Frequent vomiting can also cause sore throats and a hoarse voice.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When someone makes themselves vomit over a long period of time, their salivary (parotid) glands under the jaw and in front of the ears can get swollen. This can also happen when a person stops vomiting.</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Both malnutrition and purging can cause pancreatitis, an inflammation of the pancreas. Symptoms include pain, nausea, and vomiting.</a:t>
            </a:r>
            <a:endParaRPr b="0" i="0" sz="1200" u="none" cap="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Neurological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brain consumes up to one-fifth of the body’s calories. Dieting, fasting, self-starvation, and/or erratic eating means the brain isn’t getting the energy it needs, which can lead to obsessing about food and difficulties concentrating.</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Extreme hunger or fullness at bedtime can create difficulties falling or staying asleep.</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body’s neurons require an insulating, protective layer of lipids to be able to conduct electricity. Inadequate fat intake can damage this protective layer, causing numbness and tingling in hands, feet, and other extremities.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Neurons use electrolytes (potassium, sodium, chloride, and calcium) to send electrical and chemical signals in the brain and body. Severe dehydration and electrolyte imbalances can lead to seizures and muscle cramps.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If the brain and blood vessels can’t push enough blood to the brain, it can cause fainting or dizziness, especially upon standing.</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Individuals of higher body weights are at increased risk of sleep apnea, a disorder in which a person regularly stops breathing while asleep.</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Endocrine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Many hormones needed by the body are made with fat and cholesterol we eat. Without enough fat and calories in the diet, levels of hormones can fall, including:</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Sex hormones estrogen and testosterone</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Thyroid hormones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Lowered sex hormones can cause menstruation to fail to begin, to become irregular, or to stop completely. This can significantly increase bone loss (known as osteopenia and osteoporosis) and the risk of broken bones and fractures.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Reduced resting metabolic rate, a result of the body’s attempts to conserve energy.</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Over time, binge eating can potentially increase the chances that a person’s body will become resistant to insulin, a hormone that lets the body get energy from carbohydrates. This can lead to type 2 diabetes.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Without enough energy to fuel its metabolic fire, core body temperature will drop and hypothermia may develop.</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Starvation can cause high cholesterol levels, although this is NOT an indication to restrict dietary fats, lipids, and/or cholesterol.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Other</a:t>
            </a:r>
            <a:endParaRPr b="1"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Low caloric and fat consumption can cause dry skin, and hair to become brittle and fall out.</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To conserve warmth during periods of starvation, the body will grow fine, downy hair called lanugo.</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Severe, prolonged dehydration can lead to kidney failure.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Inadequate nutrition can decrease the number of certain types of blood cells.</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Anemia develops when there are too few red blood cells or too little iron in the diet. Symptoms include fatigue, weakness, and shortness of breath.</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Malnutrition can also decrease infection-fighting white blood cells.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Sources: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Brown, CA and Mehler, PS. Medical complications of self-induced vomiting. Eating Disorders. 2013;21(4):287-94.</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Brown, CA and Mehler, PS. Successful “Detoxing” From Commonly Utilized Modes of Purging in Bulimia Nervosa. Eating Disorders. 2012; 20(4): 312-20.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Mehler, PS and AE Anderson. Eating Disorders. Baltimore: Johns Hopkins UP, 2010. Print.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Mitchell, J. E., &amp; Crow, S. (2006). Medical complications of anorexia nervosa and bulimia nervosa. Current Opinion in Psychiatry, 19(4), 438-443</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96" name="Shape 29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Shape 30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Times"/>
                <a:ea typeface="Times"/>
                <a:cs typeface="Times"/>
                <a:sym typeface="Times"/>
              </a:rPr>
              <a:t>Eating disorders have the highest mortality rate of any mental illness—anorexia has a particularly high mortality rate. The numbers underscore that eating disorders must be treated as serious illnesses. People can and do recover; acknowledging the seriousness of eating disorders and the importance of recovery can be a first step in that process. While the death rate varies by study, research analysis </a:t>
            </a:r>
            <a:r>
              <a:rPr b="0" i="0" lang="en-US" sz="1200" u="none" cap="none" strike="noStrike">
                <a:solidFill>
                  <a:schemeClr val="dk1"/>
                </a:solidFill>
                <a:latin typeface="Calibri"/>
                <a:ea typeface="Calibri"/>
                <a:cs typeface="Calibri"/>
                <a:sym typeface="Calibri"/>
              </a:rPr>
              <a:t>underscores the severity and public health significance of all types of eating disorders.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Crow and colleagues studied 1,885 individuals with anorexia nervosa (N=177), bulimia nervosa (N=906), or eating disorder not otherwise specified (N=802) over 8 to 25 years.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investigators used computerized record linkage to the National Death Index, which provides vital status information for the entire United States, including cause of death extracted from death certificates.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Crow and colleagues found that crude mortality rates were 4.0% for anorexia nervosa, 3.9% for bulimia nervosa, and 5.2% for eating disorder not otherwise specified.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Sources: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Arcelus, J., Mitchell, A.J., Wales, J., &amp; Nielsen, S. (2011). Mortality Rates in Patients with Anorexia Nervosa and Other Eating Disorders. Archives of General Psychiatry, 68(7), 724–731.</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Crow, SJ., Peterson, CB., Swanson, SA., Raymond, NC., Speckers, S., Eckert, ED., Mitchell, JE. (2009) Increased mortality in bulimia nervosa and other eating disorders. American Journal of Psychiatry, 166(12), 1342-1346.</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03" name="Shape 30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Shape 17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Times"/>
                <a:ea typeface="Times"/>
                <a:cs typeface="Times"/>
                <a:sym typeface="Times"/>
              </a:rPr>
              <a:t>There is a false belief that most people with eating disorders are privileged young white women. While eating disorders do affect young women, they also affect men, transgender people, people of color, older people, young children, people with disabilities, and people from every walk of life. Stereotyping eating disorders as exclusive to one group is a disservice to the diverse group of people who are affected by eating disorders, and perpetuates a stigma that prevents people from getting help.</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Sources: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Hudson JI, Hiripi E, Pope HG Jr, and Kessler RC. (2007). The prevalence and correlates of eating disorders in the National Comorbidity Survey Replication. Biological Psychiatry, 61(3):348-58.</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78" name="Shape 17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Shape 30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10" name="Shape 31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Shape 31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Eating disorders have the highest mortality rate of any mental illness.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While the seriousness of eating disorders should not be underestimated, eating disorders are not hopeless. Treatment is available and recovery is possible. Early intervention is vital; the earlier a person seeks treatment, the greater the likelihood of physical and emotional recovery. Detecting and treating eating disorders as soon as possible can save lives.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Help is available!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Various online resources are playing an important role in helping to those who are aware of their eating disorder, as well as identifying those who may not be aware they have an eating disorder or may be at risk.</a:t>
            </a:r>
            <a:endParaRPr b="0" i="0" sz="1200" u="none" cap="none" strike="noStrike">
              <a:solidFill>
                <a:schemeClr val="dk1"/>
              </a:solidFill>
              <a:latin typeface="Calibri"/>
              <a:ea typeface="Calibri"/>
              <a:cs typeface="Calibri"/>
              <a:sym typeface="Calibri"/>
            </a:endParaRPr>
          </a:p>
        </p:txBody>
      </p:sp>
      <p:sp>
        <p:nvSpPr>
          <p:cNvPr id="317" name="Shape 31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Shape 32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Eating disorder treatment and recovery involves intervention, professional treatment, and ongoing support. </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Early diagnosis and intervention significantly enhance recovery. </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Following intervention, professional treatment should be the first step; eating disorders require the care of a trained professional with expertise in the treatment of eating disorders. </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Ongoing support from friends and family is vital. These are complex illnesses, and compassionate support throughout the treatment process is essential. </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Remember that recovery is not a straight line, and everyone’s path will be different—one step forward and one step back is not unusual. Keep striving towards and respecting the recovery process.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Although more research in the field of eating disorders is needed, various evidenced-based treatment options are available.</a:t>
            </a:r>
            <a:endParaRPr b="0" i="0" sz="1200" u="none" cap="none" strike="noStrike">
              <a:solidFill>
                <a:schemeClr val="dk1"/>
              </a:solidFill>
              <a:latin typeface="Calibri"/>
              <a:ea typeface="Calibri"/>
              <a:cs typeface="Calibri"/>
              <a:sym typeface="Calibri"/>
            </a:endParaRPr>
          </a:p>
        </p:txBody>
      </p:sp>
      <p:sp>
        <p:nvSpPr>
          <p:cNvPr id="324" name="Shape 32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Shape 34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Times"/>
                <a:ea typeface="Times"/>
                <a:cs typeface="Times"/>
                <a:sym typeface="Times"/>
              </a:rPr>
              <a:t>There is no one-size-fits-all path to treatment. Many parents find that meeting with a medical professional is a positive first step in determining what’s best for their family. They’ll want to identify both the type of treatment and the level of care that are appropriate. Because eating disorders have such wide-ranging effects on the brain and body, a team of treatment professionals is usually best. It’s important to communicate openly with everyone involved in treatment, particularly when moving from a more intensive type of treatment to a less restrictive one (e.g., leaving residential for outpatient treatment), and when developing an ongoing maintenance plan.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Initial assessment/diagnosis: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Meet with a medical professional.</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Review different treatment modalities and approaches.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Determine level of care needed.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Interview providers: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Find the best fit for individual’s needs.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Recommended treatment involves a multidisciplinary team of professionals (e.g., therapist, nutritionist, psychiatrist, physician).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Communicate with all involved: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Connect with your insurance provider regarding coverage.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Read your full insurance policy in advance.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Communicate with the treatment team about how best to support your loved one.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Develop a maintenance plan: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Coordinate with treatment team to ensure ongoing treatment plan, particularly after stepping down care (e.g., leaving inpatient).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Support from loved ones is beneficial to sustaining recovery.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43" name="Shape 34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Shape 35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Times"/>
                <a:ea typeface="Times"/>
                <a:cs typeface="Times"/>
                <a:sym typeface="Times"/>
              </a:rPr>
              <a:t>Only a treatment professional can determine which level of care is appropriate for someone just beginning treatment. Determining the appropriate level of care takes into consideration the patient’s medical and psychological states.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Inpatient:</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Patient is medically unstable (unstable/depressed vital signs, acute health risk, complicating co-occurring conditions)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Patient is psychiatrically unstable (rapidly worsening symptoms, suicidal)</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Residential:</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Patient is medically stable and requires no intensive medical intervention</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Patient is psychiatrically impaired and unable to respond to partial hospital or outpatient treatment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Partial hospitalization:</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Medically stable with impaired functioning (no immediate risk)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Needs daily assessment of physiologic and mental status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Psychiatrically stable but unable to function in normal situations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May engage in daily binge eating, purging, restricting, or other weight control techniques</a:t>
            </a:r>
            <a:endParaRPr b="0" i="0" sz="1200" u="none" cap="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Narrow"/>
                <a:ea typeface="Arial Narrow"/>
                <a:cs typeface="Arial Narrow"/>
                <a:sym typeface="Arial Narrow"/>
              </a:rPr>
              <a:t>Intensive outpatient/outpatient:</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Patient is medically stable and no longer needs daily medical monitoring</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Narrow"/>
                <a:ea typeface="Arial Narrow"/>
                <a:cs typeface="Arial Narrow"/>
                <a:sym typeface="Arial Narrow"/>
              </a:rPr>
              <a:t>Patient is psychiatrically stable, able to function in normal situations, and make progress towards recovery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52" name="Shape 35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Shape 35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60" name="Shape 36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Shape 36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67" name="Shape 36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Shape 37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Through NEDA’s Online Screening Tool for eating disorders, over 100,000 people participated and of that 100,000, 70% were under the age of 25.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96% of all participants were identified as at risk for an eating disorder, but 86% of them at risk were not in treatment.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Additionally, with over 24,000 calls, texts, emails, and messages to our Information and Referral Helpline, 67% of those contacting NEDA were under the age of 25 years old</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1 in 5 of these Helpline contacts who were looking for treatment options reported barriers to accessing care (fear of reaching out, cost of care, etc).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Participants who screen as “at risk” with be directed to NEDA’s Helpline and other resources to help</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74" name="Shape 37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Shape 38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82" name="Shape 38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Shape 39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Times"/>
                <a:ea typeface="Times"/>
                <a:cs typeface="Times"/>
                <a:sym typeface="Times"/>
              </a:rPr>
              <a:t>If your student is struggling with an eating disorder, education is the first step.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Times"/>
                <a:ea typeface="Times"/>
                <a:cs typeface="Times"/>
                <a:sym typeface="Times"/>
              </a:rPr>
              <a:t>NEDA’s Educator Toolkit (www.myneda.org/educator-toolkit) includes extensive information for those who are concerned about a student.</a:t>
            </a:r>
            <a:endParaRPr b="0" i="0" sz="1200" u="none" cap="none" strike="noStrike">
              <a:solidFill>
                <a:schemeClr val="dk1"/>
              </a:solidFill>
              <a:latin typeface="Calibri"/>
              <a:ea typeface="Calibri"/>
              <a:cs typeface="Calibri"/>
              <a:sym typeface="Calibri"/>
            </a:endParaRPr>
          </a:p>
        </p:txBody>
      </p:sp>
      <p:sp>
        <p:nvSpPr>
          <p:cNvPr id="391" name="Shape 39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Shape 18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Times"/>
                <a:ea typeface="Times"/>
                <a:cs typeface="Times"/>
                <a:sym typeface="Times"/>
              </a:rPr>
              <a:t>There is a false belief that most people with eating disorders are privileged young white women. While eating disorders do affect young women, they also affect men, transgender people, people of color, older people, young children, people with disabilities, and people from every walk of life. Stereotyping eating disorders as exclusive to one group is a disservice to the diverse group of people who are affected by eating disorders, and perpetuates a stigma that prevents people from getting help.</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Sources: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Hudson JI, Hiripi E, Pope HG Jr, and Kessler RC. (2007). The prevalence and correlates of eating disorders in the National Comorbidity Survey Replication. Biological Psychiatry, 61(3):348-58.</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85" name="Shape 18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Shape 40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When eating disorders come up—whether you’re giving a presentation or just chatting with a friend—keep in mind a few guidelines to make sure you’re discussing them responsibly: </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Don’t emphasize numbers or tips: “He took as many as X laxatives a day” can turn a well-intentioned story into a how-to guide.</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Watch out for the appearance ideal, such as a societal or cultural focus on having a certain body type. Eating disorders are mental illnesses; they are not glamorous.</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Emphasize the seriousness of eating disorders without portraying them as hopeless: Recovery can be a long, hard process, but it’s always worth it. Always encourage people to seek help for themselves or their loved ones.</a:t>
            </a:r>
            <a:endParaRPr b="0" i="0" sz="1200" u="none" cap="none" strike="noStrike">
              <a:solidFill>
                <a:schemeClr val="dk1"/>
              </a:solidFill>
              <a:latin typeface="Calibri"/>
              <a:ea typeface="Calibri"/>
              <a:cs typeface="Calibri"/>
              <a:sym typeface="Calibri"/>
            </a:endParaRPr>
          </a:p>
          <a:p>
            <a:pPr indent="-168244" lvl="0" marL="168244"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Don’t focus on graphic images or descriptions of the body at its unhealthiest point: “At her lowest weight, she was only X pounds” could be interpreted as a challenge (“She’s X pounds and she’s still alive…I should lose more weight.”). Overemphasizing the physical aspects of eating disorders may also overshadow the fact that they are mental illnesses.</a:t>
            </a:r>
            <a:endParaRPr b="0" i="0" sz="1200" u="none" cap="none" strike="noStrike">
              <a:solidFill>
                <a:schemeClr val="dk1"/>
              </a:solidFill>
              <a:latin typeface="Calibri"/>
              <a:ea typeface="Calibri"/>
              <a:cs typeface="Calibri"/>
              <a:sym typeface="Calibri"/>
            </a:endParaRPr>
          </a:p>
        </p:txBody>
      </p:sp>
      <p:sp>
        <p:nvSpPr>
          <p:cNvPr id="408" name="Shape 40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Shape 41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Body Project is a evidence-based intervention program that provides a forum for women and girls to confront unrealistic beauty ideals and engages them in the development of healthy body image.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Over a four-week period, participants critique the beauty-ideal standard of female beauty in a series of verbal, written, and behavioral exercises. The program improves negative body image, reduces maladaptive dietary restraint, and reduced early stage eating disorder symptoms.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a:t>
            </a:r>
            <a:r>
              <a:rPr b="0" i="1" lang="en-US" sz="1200" u="none" cap="none" strike="noStrike">
                <a:solidFill>
                  <a:schemeClr val="dk1"/>
                </a:solidFill>
                <a:latin typeface="Calibri"/>
                <a:ea typeface="Calibri"/>
                <a:cs typeface="Calibri"/>
                <a:sym typeface="Calibri"/>
              </a:rPr>
              <a:t>Body Project</a:t>
            </a:r>
            <a:r>
              <a:rPr b="0" i="0" lang="en-US" sz="1200" u="none" cap="none" strike="noStrike">
                <a:solidFill>
                  <a:schemeClr val="dk1"/>
                </a:solidFill>
                <a:latin typeface="Calibri"/>
                <a:ea typeface="Calibri"/>
                <a:cs typeface="Calibri"/>
                <a:sym typeface="Calibri"/>
              </a:rPr>
              <a:t> is also only one of two programs that have been found to reduce the onset of eating disorders.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Data suggests that for every 100 high-risk young women who complete the Body Project intervention, there should be approximately nine fewer future cases of eating disorders (Stice, Marti, Spoor, Presnell, &amp; Shaw, 2008)</a:t>
            </a:r>
            <a:endParaRPr b="0" i="0" sz="1200" u="none" cap="none" strike="noStrike">
              <a:solidFill>
                <a:schemeClr val="dk1"/>
              </a:solidFill>
              <a:latin typeface="Calibri"/>
              <a:ea typeface="Calibri"/>
              <a:cs typeface="Calibri"/>
              <a:sym typeface="Calibri"/>
            </a:endParaRPr>
          </a:p>
        </p:txBody>
      </p:sp>
      <p:sp>
        <p:nvSpPr>
          <p:cNvPr id="417" name="Shape 41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Shape 42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25" name="Shape 42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Shape 19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Eating disorders are complex, bio-psycho-social conditions, with multiple causes. Eating disorders arise from a combination of established social, psychological, biological, and interpersonal factors. While they may begin with preoccupations with food and weight, they are most often about much more than food. </a:t>
            </a:r>
            <a:r>
              <a:rPr b="0" i="0" lang="en-US" sz="1200" u="none" cap="none" strike="noStrike">
                <a:solidFill>
                  <a:srgbClr val="FF0000"/>
                </a:solidFill>
                <a:latin typeface="Calibri"/>
                <a:ea typeface="Calibri"/>
                <a:cs typeface="Calibri"/>
                <a:sym typeface="Calibri"/>
              </a:rPr>
              <a:t>It is important to understand that the factors that contribute to eating disorders are complex and multifaceted; they are not simply about weight and they are certainly not choices.</a:t>
            </a:r>
            <a:endParaRPr b="0" i="0" sz="1200" u="none" cap="none" strike="noStrike">
              <a:solidFill>
                <a:schemeClr val="dk1"/>
              </a:solidFill>
              <a:latin typeface="Calibri"/>
              <a:ea typeface="Calibri"/>
              <a:cs typeface="Calibri"/>
              <a:sym typeface="Calibri"/>
            </a:endParaRPr>
          </a:p>
        </p:txBody>
      </p:sp>
      <p:sp>
        <p:nvSpPr>
          <p:cNvPr id="192" name="Shape 19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Shape 20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While there are varying opinions about eating disorders, the field has agreed upon 9 truths that they want the public to know.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Sources: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Produced in collaboration with Dr. Cynthia Bulik, PhD, FAED and the </a:t>
            </a:r>
            <a:r>
              <a:rPr b="0" i="0" lang="en-US" sz="1200" u="sng" cap="none" strike="noStrike">
                <a:solidFill>
                  <a:schemeClr val="hlink"/>
                </a:solidFill>
                <a:latin typeface="Calibri"/>
                <a:ea typeface="Calibri"/>
                <a:cs typeface="Calibri"/>
                <a:sym typeface="Calibri"/>
                <a:hlinkClick r:id="rId2"/>
              </a:rPr>
              <a:t>Academy for Eating Disorders</a:t>
            </a:r>
            <a:r>
              <a:rPr b="0" i="0" lang="en-US" sz="1200" u="none" cap="none" strike="noStrike">
                <a:solidFill>
                  <a:schemeClr val="dk1"/>
                </a:solidFill>
                <a:latin typeface="Calibri"/>
                <a:ea typeface="Calibri"/>
                <a:cs typeface="Calibri"/>
                <a:sym typeface="Calibri"/>
              </a:rPr>
              <a:t>, along with other major eating disorder organizations (</a:t>
            </a:r>
            <a:r>
              <a:rPr b="0" i="0" lang="en-US" sz="1200" u="sng" cap="none" strike="noStrike">
                <a:solidFill>
                  <a:schemeClr val="hlink"/>
                </a:solidFill>
                <a:latin typeface="Calibri"/>
                <a:ea typeface="Calibri"/>
                <a:cs typeface="Calibri"/>
                <a:sym typeface="Calibri"/>
                <a:hlinkClick r:id="rId3"/>
              </a:rPr>
              <a:t>Families Empowered and Supporting Treatment of Eating Disorders</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4"/>
              </a:rPr>
              <a:t>National Association of Anorexia Nervosa and Associated Disorders</a:t>
            </a:r>
            <a:r>
              <a:rPr b="0" i="0" lang="en-US" sz="1200" u="none" cap="none" strike="noStrike">
                <a:solidFill>
                  <a:schemeClr val="dk1"/>
                </a:solidFill>
                <a:latin typeface="Calibri"/>
                <a:ea typeface="Calibri"/>
                <a:cs typeface="Calibri"/>
                <a:sym typeface="Calibri"/>
              </a:rPr>
              <a:t>, National Eating Disorders Association, </a:t>
            </a:r>
            <a:r>
              <a:rPr b="0" i="0" lang="en-US" sz="1200" u="sng" cap="none" strike="noStrike">
                <a:solidFill>
                  <a:schemeClr val="hlink"/>
                </a:solidFill>
                <a:latin typeface="Calibri"/>
                <a:ea typeface="Calibri"/>
                <a:cs typeface="Calibri"/>
                <a:sym typeface="Calibri"/>
                <a:hlinkClick r:id="rId5"/>
              </a:rPr>
              <a:t>The International Association of Eating Disorders Professionals Foundation</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6"/>
              </a:rPr>
              <a:t>Residential Eating Disorders Consortium</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7"/>
              </a:rPr>
              <a:t>Eating Disorders Coalition for Research, Policy &amp; Action</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8"/>
              </a:rPr>
              <a:t>Multi-Service Eating Disorders Association</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9"/>
              </a:rPr>
              <a:t>Binge Eating Disorder Association</a:t>
            </a:r>
            <a:r>
              <a:rPr b="0" i="0" lang="en-US" sz="1200" u="none" cap="none" strike="noStrike">
                <a:solidFill>
                  <a:schemeClr val="dk1"/>
                </a:solidFill>
                <a:latin typeface="Calibri"/>
                <a:ea typeface="Calibri"/>
                <a:cs typeface="Calibri"/>
                <a:sym typeface="Calibri"/>
              </a:rPr>
              <a:t>, Eating Disorder Parent Support Group, </a:t>
            </a:r>
            <a:r>
              <a:rPr b="0" i="0" lang="en-US" sz="1200" u="sng" cap="none" strike="noStrike">
                <a:solidFill>
                  <a:schemeClr val="hlink"/>
                </a:solidFill>
                <a:latin typeface="Calibri"/>
                <a:ea typeface="Calibri"/>
                <a:cs typeface="Calibri"/>
                <a:sym typeface="Calibri"/>
                <a:hlinkClick r:id="rId10"/>
              </a:rPr>
              <a:t>International Eating Disorder Action</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11"/>
              </a:rPr>
              <a:t>Project HEAL</a:t>
            </a:r>
            <a:r>
              <a:rPr b="0" i="0" lang="en-US" sz="1200" u="none" cap="none" strike="noStrike">
                <a:solidFill>
                  <a:schemeClr val="dk1"/>
                </a:solidFill>
                <a:latin typeface="Calibri"/>
                <a:ea typeface="Calibri"/>
                <a:cs typeface="Calibri"/>
                <a:sym typeface="Calibri"/>
              </a:rPr>
              <a:t>, and </a:t>
            </a:r>
            <a:r>
              <a:rPr b="0" i="0" lang="en-US" sz="1200" u="sng" cap="none" strike="noStrike">
                <a:solidFill>
                  <a:schemeClr val="hlink"/>
                </a:solidFill>
                <a:latin typeface="Calibri"/>
                <a:ea typeface="Calibri"/>
                <a:cs typeface="Calibri"/>
                <a:sym typeface="Calibri"/>
                <a:hlinkClick r:id="rId12"/>
              </a:rPr>
              <a:t>Trans Folx Fighting Eating Disorders</a:t>
            </a: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Learn more and download a </a:t>
            </a:r>
            <a:r>
              <a:rPr b="0" i="0" lang="en-US" sz="1200" u="sng" cap="none" strike="noStrike">
                <a:solidFill>
                  <a:schemeClr val="hlink"/>
                </a:solidFill>
                <a:latin typeface="Calibri"/>
                <a:ea typeface="Calibri"/>
                <a:cs typeface="Calibri"/>
                <a:sym typeface="Calibri"/>
                <a:hlinkClick r:id="rId13"/>
              </a:rPr>
              <a:t>PDF of the 9 Truths about Eating Disorders.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01" name="Shape 20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Shape 20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08" name="Shape 20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Shape 21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15" name="Shape 21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Shape 22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22" name="Shape 22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Shape 22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above list describes some of the general warning signs of an eating disorder. Detecting an eating disorder can be tricky, and a big indicator can be noticeable change in a person’s attitudes towards food and their body. While there are more specific signs depending on diagnosis, not everyone fits neatly into these categories. All eating concerns deserve immediate attention. </a:t>
            </a:r>
            <a:endParaRPr b="0" i="0" sz="1200" u="none" cap="none" strike="noStrike">
              <a:solidFill>
                <a:schemeClr val="dk1"/>
              </a:solidFill>
              <a:latin typeface="Calibri"/>
              <a:ea typeface="Calibri"/>
              <a:cs typeface="Calibri"/>
              <a:sym typeface="Calibri"/>
            </a:endParaRPr>
          </a:p>
        </p:txBody>
      </p:sp>
      <p:sp>
        <p:nvSpPr>
          <p:cNvPr id="229" name="Shape 22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spTree>
      <p:nvGrpSpPr>
        <p:cNvPr id="12" name="Shape 12"/>
        <p:cNvGrpSpPr/>
        <p:nvPr/>
      </p:nvGrpSpPr>
      <p:grpSpPr>
        <a:xfrm>
          <a:off x="0" y="0"/>
          <a:ext cx="0" cy="0"/>
          <a:chOff x="0" y="0"/>
          <a:chExt cx="0" cy="0"/>
        </a:xfrm>
      </p:grpSpPr>
      <p:sp>
        <p:nvSpPr>
          <p:cNvPr id="13" name="Shape 13"/>
          <p:cNvSpPr/>
          <p:nvPr/>
        </p:nvSpPr>
        <p:spPr>
          <a:xfrm>
            <a:off x="0" y="0"/>
            <a:ext cx="9144000" cy="4724400"/>
          </a:xfrm>
          <a:prstGeom prst="rect">
            <a:avLst/>
          </a:prstGeom>
          <a:solidFill>
            <a:srgbClr val="005DA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Shape 14"/>
          <p:cNvSpPr txBox="1"/>
          <p:nvPr>
            <p:ph type="ctrTitle"/>
          </p:nvPr>
        </p:nvSpPr>
        <p:spPr>
          <a:xfrm>
            <a:off x="685800" y="1066800"/>
            <a:ext cx="7772400" cy="14700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94C854"/>
              </a:buClr>
              <a:buSzPts val="4400"/>
              <a:buFont typeface="Arial"/>
              <a:buNone/>
              <a:defRPr b="1" i="0" sz="4400" u="none" cap="none" strike="noStrike">
                <a:solidFill>
                  <a:srgbClr val="94C85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Shape 15"/>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lstStyle>
            <a:lvl1pPr lvl="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Arial Narrow"/>
                <a:ea typeface="Arial Narrow"/>
                <a:cs typeface="Arial Narrow"/>
                <a:sym typeface="Arial Narrow"/>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Narrow"/>
                <a:ea typeface="Arial Narrow"/>
                <a:cs typeface="Arial Narrow"/>
                <a:sym typeface="Arial Narrow"/>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Narrow"/>
                <a:ea typeface="Arial Narrow"/>
                <a:cs typeface="Arial Narrow"/>
                <a:sym typeface="Arial Narrow"/>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16" name="Shape 16"/>
          <p:cNvPicPr preferRelativeResize="0"/>
          <p:nvPr/>
        </p:nvPicPr>
        <p:blipFill rotWithShape="1">
          <a:blip r:embed="rId2">
            <a:alphaModFix/>
          </a:blip>
          <a:srcRect b="0" l="0" r="0" t="0"/>
          <a:stretch/>
        </p:blipFill>
        <p:spPr>
          <a:xfrm>
            <a:off x="3478273" y="5181600"/>
            <a:ext cx="2187455" cy="1304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67" name="Shape 67"/>
        <p:cNvGrpSpPr/>
        <p:nvPr/>
      </p:nvGrpSpPr>
      <p:grpSpPr>
        <a:xfrm>
          <a:off x="0" y="0"/>
          <a:ext cx="0" cy="0"/>
          <a:chOff x="0" y="0"/>
          <a:chExt cx="0" cy="0"/>
        </a:xfrm>
      </p:grpSpPr>
      <p:sp>
        <p:nvSpPr>
          <p:cNvPr id="68" name="Shape 68"/>
          <p:cNvSpPr txBox="1"/>
          <p:nvPr>
            <p:ph idx="1" type="body"/>
          </p:nvPr>
        </p:nvSpPr>
        <p:spPr>
          <a:xfrm>
            <a:off x="0" y="0"/>
            <a:ext cx="9144000" cy="53340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type="ctrTitle"/>
          </p:nvPr>
        </p:nvSpPr>
        <p:spPr>
          <a:xfrm>
            <a:off x="685800" y="3276600"/>
            <a:ext cx="7772400" cy="1470025"/>
          </a:xfrm>
          <a:prstGeom prst="rect">
            <a:avLst/>
          </a:prstGeom>
          <a:noFill/>
          <a:ln>
            <a:noFill/>
          </a:ln>
          <a:effectLst>
            <a:outerShdw blurRad="50800" rotWithShape="0" algn="t" dir="5400000" dist="38100">
              <a:srgbClr val="000000">
                <a:alpha val="40000"/>
              </a:srgbClr>
            </a:outerShdw>
          </a:effectLst>
        </p:spPr>
        <p:txBody>
          <a:bodyPr anchorCtr="0" anchor="ctr" bIns="45700" lIns="91425" spcFirstLastPara="1" rIns="91425" wrap="square" tIns="45700"/>
          <a:lstStyle>
            <a:lvl1pPr lvl="0" marR="0" rtl="0" algn="ctr">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0" name="Shape 70"/>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71" name="Shape 71"/>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Shape 72"/>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73" name="Shape 73"/>
        <p:cNvGrpSpPr/>
        <p:nvPr/>
      </p:nvGrpSpPr>
      <p:grpSpPr>
        <a:xfrm>
          <a:off x="0" y="0"/>
          <a:ext cx="0" cy="0"/>
          <a:chOff x="0" y="0"/>
          <a:chExt cx="0" cy="0"/>
        </a:xfrm>
      </p:grpSpPr>
      <p:sp>
        <p:nvSpPr>
          <p:cNvPr id="74" name="Shape 74"/>
          <p:cNvSpPr/>
          <p:nvPr/>
        </p:nvSpPr>
        <p:spPr>
          <a:xfrm>
            <a:off x="0" y="2133600"/>
            <a:ext cx="9144000" cy="4724400"/>
          </a:xfrm>
          <a:prstGeom prst="rect">
            <a:avLst/>
          </a:prstGeom>
          <a:solidFill>
            <a:srgbClr val="94C8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Shape 7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chemeClr val="lt1"/>
              </a:buClr>
              <a:buSzPts val="4000"/>
              <a:buFont typeface="Rubik Medium"/>
              <a:buNone/>
              <a:defRPr b="1" i="0" sz="4000" u="none" cap="none" strike="noStrike">
                <a:solidFill>
                  <a:schemeClr val="lt1"/>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Shape 7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00"/>
              </a:spcBef>
              <a:spcAft>
                <a:spcPts val="0"/>
              </a:spcAft>
              <a:buClr>
                <a:srgbClr val="005DAA"/>
              </a:buClr>
              <a:buSzPts val="2000"/>
              <a:buFont typeface="Arial"/>
              <a:buNone/>
              <a:defRPr b="0" i="0" sz="2000" u="none" cap="none" strike="noStrike">
                <a:solidFill>
                  <a:srgbClr val="005DAA"/>
                </a:solidFill>
                <a:latin typeface="Arial Narrow"/>
                <a:ea typeface="Arial Narrow"/>
                <a:cs typeface="Arial Narrow"/>
                <a:sym typeface="Arial Narrow"/>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pic>
        <p:nvPicPr>
          <p:cNvPr id="77" name="Shape 77"/>
          <p:cNvPicPr preferRelativeResize="0"/>
          <p:nvPr/>
        </p:nvPicPr>
        <p:blipFill rotWithShape="1">
          <a:blip r:embed="rId2">
            <a:alphaModFix/>
          </a:blip>
          <a:srcRect b="0" l="0" r="0" t="0"/>
          <a:stretch/>
        </p:blipFill>
        <p:spPr>
          <a:xfrm>
            <a:off x="3478273" y="381000"/>
            <a:ext cx="2187455" cy="130462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78" name="Shape 78"/>
        <p:cNvGrpSpPr/>
        <p:nvPr/>
      </p:nvGrpSpPr>
      <p:grpSpPr>
        <a:xfrm>
          <a:off x="0" y="0"/>
          <a:ext cx="0" cy="0"/>
          <a:chOff x="0" y="0"/>
          <a:chExt cx="0" cy="0"/>
        </a:xfrm>
      </p:grpSpPr>
      <p:sp>
        <p:nvSpPr>
          <p:cNvPr id="79" name="Shape 79"/>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type="title"/>
          </p:nvPr>
        </p:nvSpPr>
        <p:spPr>
          <a:xfrm>
            <a:off x="722313" y="3810000"/>
            <a:ext cx="7772400" cy="1362075"/>
          </a:xfrm>
          <a:prstGeom prst="rect">
            <a:avLst/>
          </a:prstGeom>
          <a:noFill/>
          <a:ln>
            <a:noFill/>
          </a:ln>
          <a:effectLst>
            <a:outerShdw blurRad="50800" rotWithShape="0" algn="t" dir="5400000" dist="38100">
              <a:srgbClr val="000000">
                <a:alpha val="40000"/>
              </a:srgbClr>
            </a:outerShdw>
          </a:effectLst>
        </p:spPr>
        <p:txBody>
          <a:bodyPr anchorCtr="0" anchor="t" bIns="45700" lIns="91425" spcFirstLastPara="1" rIns="91425" wrap="square" tIns="45700"/>
          <a:lstStyle>
            <a:lvl1pPr lvl="0" marR="0" rtl="0" algn="l">
              <a:lnSpc>
                <a:spcPct val="100000"/>
              </a:lnSpc>
              <a:spcBef>
                <a:spcPts val="0"/>
              </a:spcBef>
              <a:spcAft>
                <a:spcPts val="0"/>
              </a:spcAft>
              <a:buClr>
                <a:schemeClr val="lt1"/>
              </a:buClr>
              <a:buSzPts val="4000"/>
              <a:buFont typeface="Rubik Medium"/>
              <a:buNone/>
              <a:defRPr b="1" i="0" sz="4000" u="none" cap="none" strike="noStrike">
                <a:solidFill>
                  <a:schemeClr val="lt1"/>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Section Header">
  <p:cSld name="4_Section Header">
    <p:spTree>
      <p:nvGrpSpPr>
        <p:cNvPr id="81" name="Shape 81"/>
        <p:cNvGrpSpPr/>
        <p:nvPr/>
      </p:nvGrpSpPr>
      <p:grpSpPr>
        <a:xfrm>
          <a:off x="0" y="0"/>
          <a:ext cx="0" cy="0"/>
          <a:chOff x="0" y="0"/>
          <a:chExt cx="0" cy="0"/>
        </a:xfrm>
      </p:grpSpPr>
      <p:sp>
        <p:nvSpPr>
          <p:cNvPr id="82" name="Shape 82"/>
          <p:cNvSpPr txBox="1"/>
          <p:nvPr>
            <p:ph idx="1" type="body"/>
          </p:nvPr>
        </p:nvSpPr>
        <p:spPr>
          <a:xfrm>
            <a:off x="0" y="0"/>
            <a:ext cx="9144000" cy="53340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type="title"/>
          </p:nvPr>
        </p:nvSpPr>
        <p:spPr>
          <a:xfrm>
            <a:off x="722313" y="3810000"/>
            <a:ext cx="7772400" cy="1362075"/>
          </a:xfrm>
          <a:prstGeom prst="rect">
            <a:avLst/>
          </a:prstGeom>
          <a:noFill/>
          <a:ln>
            <a:noFill/>
          </a:ln>
          <a:effectLst>
            <a:outerShdw blurRad="50800" rotWithShape="0" algn="t" dir="5400000" dist="38100">
              <a:srgbClr val="000000">
                <a:alpha val="40000"/>
              </a:srgbClr>
            </a:outerShdw>
          </a:effectLst>
        </p:spPr>
        <p:txBody>
          <a:bodyPr anchorCtr="0" anchor="t" bIns="45700" lIns="91425" spcFirstLastPara="1" rIns="91425" wrap="square" tIns="45700"/>
          <a:lstStyle>
            <a:lvl1pPr lvl="0" marR="0" rtl="0" algn="l">
              <a:lnSpc>
                <a:spcPct val="100000"/>
              </a:lnSpc>
              <a:spcBef>
                <a:spcPts val="0"/>
              </a:spcBef>
              <a:spcAft>
                <a:spcPts val="0"/>
              </a:spcAft>
              <a:buClr>
                <a:schemeClr val="lt1"/>
              </a:buClr>
              <a:buSzPts val="4000"/>
              <a:buFont typeface="Rubik Medium"/>
              <a:buNone/>
              <a:defRPr b="1" i="0" sz="4000" u="none" cap="none" strike="noStrike">
                <a:solidFill>
                  <a:schemeClr val="lt1"/>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 name="Shape 84"/>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85" name="Shape 85"/>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Shape 86"/>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87" name="Shape 87"/>
        <p:cNvGrpSpPr/>
        <p:nvPr/>
      </p:nvGrpSpPr>
      <p:grpSpPr>
        <a:xfrm>
          <a:off x="0" y="0"/>
          <a:ext cx="0" cy="0"/>
          <a:chOff x="0" y="0"/>
          <a:chExt cx="0" cy="0"/>
        </a:xfrm>
      </p:grpSpPr>
      <p:sp>
        <p:nvSpPr>
          <p:cNvPr id="88" name="Shape 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Shape 89"/>
          <p:cNvSpPr txBox="1"/>
          <p:nvPr>
            <p:ph idx="1" type="body"/>
          </p:nvPr>
        </p:nvSpPr>
        <p:spPr>
          <a:xfrm>
            <a:off x="457200" y="1600201"/>
            <a:ext cx="3886200" cy="21335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2" type="body"/>
          </p:nvPr>
        </p:nvSpPr>
        <p:spPr>
          <a:xfrm>
            <a:off x="4648200" y="1600201"/>
            <a:ext cx="4038600" cy="3886200"/>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3" type="body"/>
          </p:nvPr>
        </p:nvSpPr>
        <p:spPr>
          <a:xfrm>
            <a:off x="2514600" y="39624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4" type="body"/>
          </p:nvPr>
        </p:nvSpPr>
        <p:spPr>
          <a:xfrm>
            <a:off x="457200" y="39624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 name="Shape 93"/>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94" name="Shape 94"/>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Shape 95"/>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Only">
  <p:cSld name="1_Title Only">
    <p:spTree>
      <p:nvGrpSpPr>
        <p:cNvPr id="96" name="Shape 96"/>
        <p:cNvGrpSpPr/>
        <p:nvPr/>
      </p:nvGrpSpPr>
      <p:grpSpPr>
        <a:xfrm>
          <a:off x="0" y="0"/>
          <a:ext cx="0" cy="0"/>
          <a:chOff x="0" y="0"/>
          <a:chExt cx="0" cy="0"/>
        </a:xfrm>
      </p:grpSpPr>
      <p:sp>
        <p:nvSpPr>
          <p:cNvPr id="97" name="Shape 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Shape 98"/>
          <p:cNvSpPr txBox="1"/>
          <p:nvPr>
            <p:ph idx="1" type="body"/>
          </p:nvPr>
        </p:nvSpPr>
        <p:spPr>
          <a:xfrm>
            <a:off x="457200" y="1600201"/>
            <a:ext cx="3886200" cy="21335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2" type="body"/>
          </p:nvPr>
        </p:nvSpPr>
        <p:spPr>
          <a:xfrm>
            <a:off x="2514600" y="39624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3" type="body"/>
          </p:nvPr>
        </p:nvSpPr>
        <p:spPr>
          <a:xfrm>
            <a:off x="457200" y="39624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4" type="body"/>
          </p:nvPr>
        </p:nvSpPr>
        <p:spPr>
          <a:xfrm>
            <a:off x="4572000" y="3352800"/>
            <a:ext cx="3886200" cy="21335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5" type="body"/>
          </p:nvPr>
        </p:nvSpPr>
        <p:spPr>
          <a:xfrm>
            <a:off x="6629400" y="16002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Shape 103"/>
          <p:cNvSpPr txBox="1"/>
          <p:nvPr>
            <p:ph idx="6" type="body"/>
          </p:nvPr>
        </p:nvSpPr>
        <p:spPr>
          <a:xfrm>
            <a:off x="4572000" y="16002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4" name="Shape 104"/>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105" name="Shape 105"/>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Shape 106"/>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07" name="Shape 107"/>
        <p:cNvGrpSpPr/>
        <p:nvPr/>
      </p:nvGrpSpPr>
      <p:grpSpPr>
        <a:xfrm>
          <a:off x="0" y="0"/>
          <a:ext cx="0" cy="0"/>
          <a:chOff x="0" y="0"/>
          <a:chExt cx="0" cy="0"/>
        </a:xfrm>
      </p:grpSpPr>
      <p:sp>
        <p:nvSpPr>
          <p:cNvPr id="108" name="Shape 108"/>
          <p:cNvSpPr/>
          <p:nvPr/>
        </p:nvSpPr>
        <p:spPr>
          <a:xfrm>
            <a:off x="0" y="0"/>
            <a:ext cx="9144000" cy="6858000"/>
          </a:xfrm>
          <a:prstGeom prst="rect">
            <a:avLst/>
          </a:prstGeom>
          <a:solidFill>
            <a:srgbClr val="005DA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9" name="Shape 109"/>
          <p:cNvPicPr preferRelativeResize="0"/>
          <p:nvPr/>
        </p:nvPicPr>
        <p:blipFill rotWithShape="1">
          <a:blip r:embed="rId2">
            <a:alphaModFix/>
          </a:blip>
          <a:srcRect b="0" l="0" r="0" t="0"/>
          <a:stretch/>
        </p:blipFill>
        <p:spPr>
          <a:xfrm>
            <a:off x="3962400" y="533400"/>
            <a:ext cx="1143000" cy="1143000"/>
          </a:xfrm>
          <a:prstGeom prst="rect">
            <a:avLst/>
          </a:prstGeom>
          <a:noFill/>
          <a:ln>
            <a:noFill/>
          </a:ln>
        </p:spPr>
      </p:pic>
      <p:sp>
        <p:nvSpPr>
          <p:cNvPr id="110" name="Shape 110"/>
          <p:cNvSpPr txBox="1"/>
          <p:nvPr>
            <p:ph type="title"/>
          </p:nvPr>
        </p:nvSpPr>
        <p:spPr>
          <a:xfrm>
            <a:off x="722313" y="2143125"/>
            <a:ext cx="7772400" cy="2124075"/>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chemeClr val="lt1"/>
              </a:buClr>
              <a:buSzPts val="3200"/>
              <a:buFont typeface="Rubik Medium"/>
              <a:buNone/>
              <a:defRPr b="1" i="0" sz="3200" u="none" cap="none" strike="noStrike">
                <a:solidFill>
                  <a:schemeClr val="lt1"/>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Shape 111"/>
          <p:cNvSpPr txBox="1"/>
          <p:nvPr>
            <p:ph idx="1" type="body"/>
          </p:nvPr>
        </p:nvSpPr>
        <p:spPr>
          <a:xfrm>
            <a:off x="722313" y="4267200"/>
            <a:ext cx="7772400" cy="738187"/>
          </a:xfrm>
          <a:prstGeom prst="rect">
            <a:avLst/>
          </a:prstGeom>
          <a:noFill/>
          <a:ln>
            <a:noFill/>
          </a:ln>
        </p:spPr>
        <p:txBody>
          <a:bodyPr anchorCtr="0" anchor="b" bIns="45700" lIns="91425" spcFirstLastPara="1" rIns="91425" wrap="square" tIns="45700"/>
          <a:lstStyle>
            <a:lvl1pPr indent="-228600" lvl="0" marL="457200" marR="0" rtl="0" algn="ctr">
              <a:lnSpc>
                <a:spcPct val="100000"/>
              </a:lnSpc>
              <a:spcBef>
                <a:spcPts val="400"/>
              </a:spcBef>
              <a:spcAft>
                <a:spcPts val="0"/>
              </a:spcAft>
              <a:buClr>
                <a:srgbClr val="94C854"/>
              </a:buClr>
              <a:buSzPts val="2000"/>
              <a:buFont typeface="Arial"/>
              <a:buNone/>
              <a:defRPr b="0" i="0" sz="2000" u="none" cap="none" strike="noStrike">
                <a:solidFill>
                  <a:srgbClr val="94C854"/>
                </a:solidFill>
                <a:latin typeface="Rubik Light"/>
                <a:ea typeface="Rubik Light"/>
                <a:cs typeface="Rubik Light"/>
                <a:sym typeface="Rubik Light"/>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spTree>
      <p:nvGrpSpPr>
        <p:cNvPr id="112"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b="0" l="0" r="0" t="0"/>
          <a:stretch/>
        </p:blipFill>
        <p:spPr>
          <a:xfrm>
            <a:off x="3962400" y="533400"/>
            <a:ext cx="1143000" cy="1143000"/>
          </a:xfrm>
          <a:prstGeom prst="rect">
            <a:avLst/>
          </a:prstGeom>
          <a:noFill/>
          <a:ln>
            <a:noFill/>
          </a:ln>
        </p:spPr>
      </p:pic>
      <p:sp>
        <p:nvSpPr>
          <p:cNvPr id="114" name="Shape 114"/>
          <p:cNvSpPr txBox="1"/>
          <p:nvPr>
            <p:ph type="title"/>
          </p:nvPr>
        </p:nvSpPr>
        <p:spPr>
          <a:xfrm>
            <a:off x="722313" y="2143125"/>
            <a:ext cx="7772400" cy="2124075"/>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rgbClr val="005DAA"/>
              </a:buClr>
              <a:buSzPts val="3200"/>
              <a:buFont typeface="Rubik Medium"/>
              <a:buNone/>
              <a:defRPr b="1" i="0" sz="3200" u="none" cap="none" strike="noStrike">
                <a:solidFill>
                  <a:srgbClr val="005DAA"/>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 name="Shape 115"/>
          <p:cNvSpPr txBox="1"/>
          <p:nvPr>
            <p:ph idx="1" type="body"/>
          </p:nvPr>
        </p:nvSpPr>
        <p:spPr>
          <a:xfrm>
            <a:off x="722313" y="4267200"/>
            <a:ext cx="7772400" cy="738187"/>
          </a:xfrm>
          <a:prstGeom prst="rect">
            <a:avLst/>
          </a:prstGeom>
          <a:noFill/>
          <a:ln>
            <a:noFill/>
          </a:ln>
        </p:spPr>
        <p:txBody>
          <a:bodyPr anchorCtr="0" anchor="b" bIns="45700" lIns="91425" spcFirstLastPara="1" rIns="91425" wrap="square" tIns="45700"/>
          <a:lstStyle>
            <a:lvl1pPr indent="-228600" lvl="0" marL="457200" marR="0" rtl="0" algn="ctr">
              <a:lnSpc>
                <a:spcPct val="100000"/>
              </a:lnSpc>
              <a:spcBef>
                <a:spcPts val="400"/>
              </a:spcBef>
              <a:spcAft>
                <a:spcPts val="0"/>
              </a:spcAft>
              <a:buClr>
                <a:srgbClr val="424242"/>
              </a:buClr>
              <a:buSzPts val="2000"/>
              <a:buFont typeface="Arial"/>
              <a:buNone/>
              <a:defRPr b="0" i="0" sz="2000" u="none" cap="none" strike="noStrike">
                <a:solidFill>
                  <a:srgbClr val="424242"/>
                </a:solidFill>
                <a:latin typeface="Arial Narrow"/>
                <a:ea typeface="Arial Narrow"/>
                <a:cs typeface="Arial Narrow"/>
                <a:sym typeface="Arial Narrow"/>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pic>
        <p:nvPicPr>
          <p:cNvPr id="116" name="Shape 116"/>
          <p:cNvPicPr preferRelativeResize="0"/>
          <p:nvPr/>
        </p:nvPicPr>
        <p:blipFill rotWithShape="1">
          <a:blip r:embed="rId3">
            <a:alphaModFix/>
          </a:blip>
          <a:srcRect b="0" l="0" r="0" t="0"/>
          <a:stretch/>
        </p:blipFill>
        <p:spPr>
          <a:xfrm>
            <a:off x="6934200" y="5614881"/>
            <a:ext cx="1828800" cy="1090720"/>
          </a:xfrm>
          <a:prstGeom prst="rect">
            <a:avLst/>
          </a:prstGeom>
          <a:noFill/>
          <a:ln>
            <a:noFill/>
          </a:ln>
        </p:spPr>
      </p:pic>
      <p:sp>
        <p:nvSpPr>
          <p:cNvPr id="117" name="Shape 117"/>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Shape 118"/>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Blank">
  <p:cSld name="3_Blank">
    <p:spTree>
      <p:nvGrpSpPr>
        <p:cNvPr id="119" name="Shape 119"/>
        <p:cNvGrpSpPr/>
        <p:nvPr/>
      </p:nvGrpSpPr>
      <p:grpSpPr>
        <a:xfrm>
          <a:off x="0" y="0"/>
          <a:ext cx="0" cy="0"/>
          <a:chOff x="0" y="0"/>
          <a:chExt cx="0" cy="0"/>
        </a:xfrm>
      </p:grpSpPr>
      <p:sp>
        <p:nvSpPr>
          <p:cNvPr id="120" name="Shape 120"/>
          <p:cNvSpPr txBox="1"/>
          <p:nvPr>
            <p:ph type="title"/>
          </p:nvPr>
        </p:nvSpPr>
        <p:spPr>
          <a:xfrm>
            <a:off x="722313" y="2143125"/>
            <a:ext cx="7772400" cy="2124075"/>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rgbClr val="005DAA"/>
              </a:buClr>
              <a:buSzPts val="4000"/>
              <a:buFont typeface="Rubik Medium"/>
              <a:buNone/>
              <a:defRPr b="1" i="0" sz="4000" u="none" cap="none" strike="noStrike">
                <a:solidFill>
                  <a:srgbClr val="005DAA"/>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Shape 121"/>
          <p:cNvSpPr txBox="1"/>
          <p:nvPr>
            <p:ph idx="1" type="body"/>
          </p:nvPr>
        </p:nvSpPr>
        <p:spPr>
          <a:xfrm>
            <a:off x="722313" y="4267200"/>
            <a:ext cx="7772400" cy="738187"/>
          </a:xfrm>
          <a:prstGeom prst="rect">
            <a:avLst/>
          </a:prstGeom>
          <a:noFill/>
          <a:ln>
            <a:noFill/>
          </a:ln>
        </p:spPr>
        <p:txBody>
          <a:bodyPr anchorCtr="0" anchor="b" bIns="45700" lIns="91425" spcFirstLastPara="1" rIns="91425" wrap="square" tIns="45700"/>
          <a:lstStyle>
            <a:lvl1pPr indent="-228600" lvl="0" marL="457200" marR="0" rtl="0" algn="ctr">
              <a:lnSpc>
                <a:spcPct val="100000"/>
              </a:lnSpc>
              <a:spcBef>
                <a:spcPts val="400"/>
              </a:spcBef>
              <a:spcAft>
                <a:spcPts val="0"/>
              </a:spcAft>
              <a:buClr>
                <a:srgbClr val="424242"/>
              </a:buClr>
              <a:buSzPts val="2000"/>
              <a:buFont typeface="Arial"/>
              <a:buNone/>
              <a:defRPr b="0" i="0" sz="2000" u="none" cap="none" strike="noStrike">
                <a:solidFill>
                  <a:srgbClr val="424242"/>
                </a:solidFill>
                <a:latin typeface="Arial Narrow"/>
                <a:ea typeface="Arial Narrow"/>
                <a:cs typeface="Arial Narrow"/>
                <a:sym typeface="Arial Narrow"/>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22" name="Shape 122"/>
          <p:cNvSpPr txBox="1"/>
          <p:nvPr>
            <p:ph idx="2" type="body"/>
          </p:nvPr>
        </p:nvSpPr>
        <p:spPr>
          <a:xfrm>
            <a:off x="3657600" y="3048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3" name="Shape 123"/>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124" name="Shape 124"/>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Shape 125"/>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
  <p:cSld name="2_Blank">
    <p:spTree>
      <p:nvGrpSpPr>
        <p:cNvPr id="126" name="Shape 126"/>
        <p:cNvGrpSpPr/>
        <p:nvPr/>
      </p:nvGrpSpPr>
      <p:grpSpPr>
        <a:xfrm>
          <a:off x="0" y="0"/>
          <a:ext cx="0" cy="0"/>
          <a:chOff x="0" y="0"/>
          <a:chExt cx="0" cy="0"/>
        </a:xfrm>
      </p:grpSpPr>
      <p:pic>
        <p:nvPicPr>
          <p:cNvPr id="127" name="Shape 127"/>
          <p:cNvPicPr preferRelativeResize="0"/>
          <p:nvPr/>
        </p:nvPicPr>
        <p:blipFill rotWithShape="1">
          <a:blip r:embed="rId2">
            <a:alphaModFix/>
          </a:blip>
          <a:srcRect b="0" l="0" r="0" t="0"/>
          <a:stretch/>
        </p:blipFill>
        <p:spPr>
          <a:xfrm>
            <a:off x="3962400" y="533400"/>
            <a:ext cx="1143000" cy="1143000"/>
          </a:xfrm>
          <a:prstGeom prst="rect">
            <a:avLst/>
          </a:prstGeom>
          <a:noFill/>
          <a:ln>
            <a:noFill/>
          </a:ln>
        </p:spPr>
      </p:pic>
      <p:sp>
        <p:nvSpPr>
          <p:cNvPr id="128" name="Shape 128"/>
          <p:cNvSpPr txBox="1"/>
          <p:nvPr>
            <p:ph type="title"/>
          </p:nvPr>
        </p:nvSpPr>
        <p:spPr>
          <a:xfrm>
            <a:off x="722313" y="2143125"/>
            <a:ext cx="7772400" cy="2124075"/>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rgbClr val="F79646"/>
              </a:buClr>
              <a:buSzPts val="3200"/>
              <a:buFont typeface="Rubik Medium"/>
              <a:buNone/>
              <a:defRPr b="1" i="0" sz="3200" u="none" cap="none" strike="noStrike">
                <a:solidFill>
                  <a:srgbClr val="F79646"/>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Shape 129"/>
          <p:cNvSpPr txBox="1"/>
          <p:nvPr>
            <p:ph idx="1" type="body"/>
          </p:nvPr>
        </p:nvSpPr>
        <p:spPr>
          <a:xfrm>
            <a:off x="722313" y="4267200"/>
            <a:ext cx="7772400" cy="738187"/>
          </a:xfrm>
          <a:prstGeom prst="rect">
            <a:avLst/>
          </a:prstGeom>
          <a:noFill/>
          <a:ln>
            <a:noFill/>
          </a:ln>
        </p:spPr>
        <p:txBody>
          <a:bodyPr anchorCtr="0" anchor="b" bIns="45700" lIns="91425" spcFirstLastPara="1" rIns="91425" wrap="square" tIns="45700"/>
          <a:lstStyle>
            <a:lvl1pPr indent="-228600" lvl="0" marL="457200" marR="0" rtl="0" algn="ctr">
              <a:lnSpc>
                <a:spcPct val="100000"/>
              </a:lnSpc>
              <a:spcBef>
                <a:spcPts val="400"/>
              </a:spcBef>
              <a:spcAft>
                <a:spcPts val="0"/>
              </a:spcAft>
              <a:buClr>
                <a:srgbClr val="424242"/>
              </a:buClr>
              <a:buSzPts val="2000"/>
              <a:buFont typeface="Arial"/>
              <a:buNone/>
              <a:defRPr b="0" i="0" sz="2000" u="none" cap="none" strike="noStrike">
                <a:solidFill>
                  <a:srgbClr val="424242"/>
                </a:solidFill>
                <a:latin typeface="Arial Narrow"/>
                <a:ea typeface="Arial Narrow"/>
                <a:cs typeface="Arial Narrow"/>
                <a:sym typeface="Arial Narrow"/>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pic>
        <p:nvPicPr>
          <p:cNvPr id="130" name="Shape 130"/>
          <p:cNvPicPr preferRelativeResize="0"/>
          <p:nvPr/>
        </p:nvPicPr>
        <p:blipFill rotWithShape="1">
          <a:blip r:embed="rId3">
            <a:alphaModFix/>
          </a:blip>
          <a:srcRect b="0" l="0" r="0" t="0"/>
          <a:stretch/>
        </p:blipFill>
        <p:spPr>
          <a:xfrm>
            <a:off x="6934200" y="5614881"/>
            <a:ext cx="1828800" cy="1090720"/>
          </a:xfrm>
          <a:prstGeom prst="rect">
            <a:avLst/>
          </a:prstGeom>
          <a:noFill/>
          <a:ln>
            <a:noFill/>
          </a:ln>
        </p:spPr>
      </p:pic>
      <p:sp>
        <p:nvSpPr>
          <p:cNvPr id="131" name="Shape 131"/>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Shape 132"/>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Shape 19"/>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Narrow"/>
                <a:ea typeface="Arial Narrow"/>
                <a:cs typeface="Arial Narrow"/>
                <a:sym typeface="Arial Narrow"/>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0" name="Shape 20"/>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21" name="Shape 21"/>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Shape 22"/>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Blank">
  <p:cSld name="6_Blank">
    <p:spTree>
      <p:nvGrpSpPr>
        <p:cNvPr id="133" name="Shape 133"/>
        <p:cNvGrpSpPr/>
        <p:nvPr/>
      </p:nvGrpSpPr>
      <p:grpSpPr>
        <a:xfrm>
          <a:off x="0" y="0"/>
          <a:ext cx="0" cy="0"/>
          <a:chOff x="0" y="0"/>
          <a:chExt cx="0" cy="0"/>
        </a:xfrm>
      </p:grpSpPr>
      <p:sp>
        <p:nvSpPr>
          <p:cNvPr id="134" name="Shape 134"/>
          <p:cNvSpPr/>
          <p:nvPr/>
        </p:nvSpPr>
        <p:spPr>
          <a:xfrm>
            <a:off x="0" y="0"/>
            <a:ext cx="9144000" cy="6858000"/>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5" name="Shape 135"/>
          <p:cNvPicPr preferRelativeResize="0"/>
          <p:nvPr/>
        </p:nvPicPr>
        <p:blipFill rotWithShape="1">
          <a:blip r:embed="rId2">
            <a:alphaModFix/>
          </a:blip>
          <a:srcRect b="0" l="0" r="0" t="0"/>
          <a:stretch/>
        </p:blipFill>
        <p:spPr>
          <a:xfrm>
            <a:off x="3962400" y="533400"/>
            <a:ext cx="1143000" cy="1143000"/>
          </a:xfrm>
          <a:prstGeom prst="rect">
            <a:avLst/>
          </a:prstGeom>
          <a:noFill/>
          <a:ln>
            <a:noFill/>
          </a:ln>
        </p:spPr>
      </p:pic>
      <p:sp>
        <p:nvSpPr>
          <p:cNvPr id="136" name="Shape 136"/>
          <p:cNvSpPr txBox="1"/>
          <p:nvPr>
            <p:ph type="title"/>
          </p:nvPr>
        </p:nvSpPr>
        <p:spPr>
          <a:xfrm>
            <a:off x="722313" y="2143125"/>
            <a:ext cx="7772400" cy="2124075"/>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chemeClr val="lt1"/>
              </a:buClr>
              <a:buSzPts val="3200"/>
              <a:buFont typeface="Rubik Medium"/>
              <a:buNone/>
              <a:defRPr b="1" i="0" sz="3200" u="none" cap="none" strike="noStrike">
                <a:solidFill>
                  <a:schemeClr val="lt1"/>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 name="Shape 137"/>
          <p:cNvSpPr txBox="1"/>
          <p:nvPr>
            <p:ph idx="1" type="body"/>
          </p:nvPr>
        </p:nvSpPr>
        <p:spPr>
          <a:xfrm>
            <a:off x="722313" y="4267200"/>
            <a:ext cx="7772400" cy="738187"/>
          </a:xfrm>
          <a:prstGeom prst="rect">
            <a:avLst/>
          </a:prstGeom>
          <a:noFill/>
          <a:ln>
            <a:noFill/>
          </a:ln>
        </p:spPr>
        <p:txBody>
          <a:bodyPr anchorCtr="0" anchor="b" bIns="45700" lIns="91425" spcFirstLastPara="1" rIns="91425" wrap="square" tIns="45700"/>
          <a:lstStyle>
            <a:lvl1pPr indent="-228600" lvl="0" marL="457200" marR="0" rtl="0" algn="ctr">
              <a:lnSpc>
                <a:spcPct val="100000"/>
              </a:lnSpc>
              <a:spcBef>
                <a:spcPts val="400"/>
              </a:spcBef>
              <a:spcAft>
                <a:spcPts val="0"/>
              </a:spcAft>
              <a:buClr>
                <a:srgbClr val="424242"/>
              </a:buClr>
              <a:buSzPts val="2000"/>
              <a:buFont typeface="Arial"/>
              <a:buNone/>
              <a:defRPr b="0" i="0" sz="2000" u="none" cap="none" strike="noStrike">
                <a:solidFill>
                  <a:srgbClr val="424242"/>
                </a:solidFill>
                <a:latin typeface="Arial Narrow"/>
                <a:ea typeface="Arial Narrow"/>
                <a:cs typeface="Arial Narrow"/>
                <a:sym typeface="Arial Narrow"/>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Blank">
  <p:cSld name="4_Blank">
    <p:spTree>
      <p:nvGrpSpPr>
        <p:cNvPr id="138" name="Shape 138"/>
        <p:cNvGrpSpPr/>
        <p:nvPr/>
      </p:nvGrpSpPr>
      <p:grpSpPr>
        <a:xfrm>
          <a:off x="0" y="0"/>
          <a:ext cx="0" cy="0"/>
          <a:chOff x="0" y="0"/>
          <a:chExt cx="0" cy="0"/>
        </a:xfrm>
      </p:grpSpPr>
      <p:sp>
        <p:nvSpPr>
          <p:cNvPr id="139" name="Shape 139"/>
          <p:cNvSpPr txBox="1"/>
          <p:nvPr>
            <p:ph type="title"/>
          </p:nvPr>
        </p:nvSpPr>
        <p:spPr>
          <a:xfrm>
            <a:off x="722313" y="2143125"/>
            <a:ext cx="7772400" cy="2124075"/>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rgbClr val="F79646"/>
              </a:buClr>
              <a:buSzPts val="4000"/>
              <a:buFont typeface="Rubik Medium"/>
              <a:buNone/>
              <a:defRPr b="1" i="0" sz="4000" u="none" cap="none" strike="noStrike">
                <a:solidFill>
                  <a:srgbClr val="F79646"/>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 name="Shape 140"/>
          <p:cNvSpPr txBox="1"/>
          <p:nvPr>
            <p:ph idx="1" type="body"/>
          </p:nvPr>
        </p:nvSpPr>
        <p:spPr>
          <a:xfrm>
            <a:off x="722313" y="4267200"/>
            <a:ext cx="7772400" cy="738187"/>
          </a:xfrm>
          <a:prstGeom prst="rect">
            <a:avLst/>
          </a:prstGeom>
          <a:noFill/>
          <a:ln>
            <a:noFill/>
          </a:ln>
        </p:spPr>
        <p:txBody>
          <a:bodyPr anchorCtr="0" anchor="b" bIns="45700" lIns="91425" spcFirstLastPara="1" rIns="91425" wrap="square" tIns="45700"/>
          <a:lstStyle>
            <a:lvl1pPr indent="-228600" lvl="0" marL="457200" marR="0" rtl="0" algn="ctr">
              <a:lnSpc>
                <a:spcPct val="100000"/>
              </a:lnSpc>
              <a:spcBef>
                <a:spcPts val="400"/>
              </a:spcBef>
              <a:spcAft>
                <a:spcPts val="0"/>
              </a:spcAft>
              <a:buClr>
                <a:srgbClr val="424242"/>
              </a:buClr>
              <a:buSzPts val="2000"/>
              <a:buFont typeface="Arial"/>
              <a:buNone/>
              <a:defRPr b="0" i="0" sz="2000" u="none" cap="none" strike="noStrike">
                <a:solidFill>
                  <a:srgbClr val="424242"/>
                </a:solidFill>
                <a:latin typeface="Arial Narrow"/>
                <a:ea typeface="Arial Narrow"/>
                <a:cs typeface="Arial Narrow"/>
                <a:sym typeface="Arial Narrow"/>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41" name="Shape 141"/>
          <p:cNvSpPr txBox="1"/>
          <p:nvPr>
            <p:ph idx="2" type="body"/>
          </p:nvPr>
        </p:nvSpPr>
        <p:spPr>
          <a:xfrm>
            <a:off x="3657600" y="304800"/>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Shape 142"/>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143" name="Shape 143"/>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Shape 144"/>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Blank" type="blank">
  <p:cSld name="BLANK">
    <p:spTree>
      <p:nvGrpSpPr>
        <p:cNvPr id="145" name="Shape 145"/>
        <p:cNvGrpSpPr/>
        <p:nvPr/>
      </p:nvGrpSpPr>
      <p:grpSpPr>
        <a:xfrm>
          <a:off x="0" y="0"/>
          <a:ext cx="0" cy="0"/>
          <a:chOff x="0" y="0"/>
          <a:chExt cx="0" cy="0"/>
        </a:xfrm>
      </p:grpSpPr>
      <p:pic>
        <p:nvPicPr>
          <p:cNvPr id="146" name="Shape 146"/>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147" name="Shape 147"/>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Shape 148"/>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149" name="Shape 149"/>
        <p:cNvGrpSpPr/>
        <p:nvPr/>
      </p:nvGrpSpPr>
      <p:grpSpPr>
        <a:xfrm>
          <a:off x="0" y="0"/>
          <a:ext cx="0" cy="0"/>
          <a:chOff x="0" y="0"/>
          <a:chExt cx="0" cy="0"/>
        </a:xfrm>
      </p:grpSpPr>
      <p:sp>
        <p:nvSpPr>
          <p:cNvPr id="150" name="Shape 150"/>
          <p:cNvSpPr txBox="1"/>
          <p:nvPr>
            <p:ph idx="1" type="body"/>
          </p:nvPr>
        </p:nvSpPr>
        <p:spPr>
          <a:xfrm>
            <a:off x="3575050" y="273050"/>
            <a:ext cx="5111750" cy="521335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Narrow"/>
                <a:ea typeface="Arial Narrow"/>
                <a:cs typeface="Arial Narrow"/>
                <a:sym typeface="Arial Narrow"/>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 name="Shape 151"/>
          <p:cNvSpPr txBox="1"/>
          <p:nvPr>
            <p:ph type="title"/>
          </p:nvPr>
        </p:nvSpPr>
        <p:spPr>
          <a:xfrm>
            <a:off x="457201" y="273050"/>
            <a:ext cx="2971800" cy="116205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5DAA"/>
              </a:buClr>
              <a:buSzPts val="2000"/>
              <a:buFont typeface="Arial"/>
              <a:buNone/>
              <a:defRPr b="1" i="0" sz="20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2" name="Shape 152"/>
          <p:cNvSpPr txBox="1"/>
          <p:nvPr>
            <p:ph idx="2" type="body"/>
          </p:nvPr>
        </p:nvSpPr>
        <p:spPr>
          <a:xfrm>
            <a:off x="457201" y="1435101"/>
            <a:ext cx="2971800" cy="40512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Narrow"/>
                <a:ea typeface="Arial Narrow"/>
                <a:cs typeface="Arial Narrow"/>
                <a:sym typeface="Arial Narrow"/>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Narrow"/>
                <a:ea typeface="Arial Narrow"/>
                <a:cs typeface="Arial Narrow"/>
                <a:sym typeface="Arial Narrow"/>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Narrow"/>
                <a:ea typeface="Arial Narrow"/>
                <a:cs typeface="Arial Narrow"/>
                <a:sym typeface="Arial Narrow"/>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Narrow"/>
                <a:ea typeface="Arial Narrow"/>
                <a:cs typeface="Arial Narrow"/>
                <a:sym typeface="Arial Narrow"/>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Narrow"/>
                <a:ea typeface="Arial Narrow"/>
                <a:cs typeface="Arial Narrow"/>
                <a:sym typeface="Arial Narrow"/>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pic>
        <p:nvPicPr>
          <p:cNvPr id="153" name="Shape 153"/>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154" name="Shape 154"/>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Shape 155"/>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p:cSld name="1_Content with Caption">
    <p:spTree>
      <p:nvGrpSpPr>
        <p:cNvPr id="156" name="Shape 156"/>
        <p:cNvGrpSpPr/>
        <p:nvPr/>
      </p:nvGrpSpPr>
      <p:grpSpPr>
        <a:xfrm>
          <a:off x="0" y="0"/>
          <a:ext cx="0" cy="0"/>
          <a:chOff x="0" y="0"/>
          <a:chExt cx="0" cy="0"/>
        </a:xfrm>
      </p:grpSpPr>
      <p:sp>
        <p:nvSpPr>
          <p:cNvPr id="157" name="Shape 157"/>
          <p:cNvSpPr txBox="1"/>
          <p:nvPr>
            <p:ph type="title"/>
          </p:nvPr>
        </p:nvSpPr>
        <p:spPr>
          <a:xfrm>
            <a:off x="457201" y="2635250"/>
            <a:ext cx="2971800" cy="116205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5DAA"/>
              </a:buClr>
              <a:buSzPts val="2000"/>
              <a:buFont typeface="Arial"/>
              <a:buNone/>
              <a:defRPr b="1" i="0" sz="20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8" name="Shape 158"/>
          <p:cNvSpPr txBox="1"/>
          <p:nvPr>
            <p:ph idx="1" type="body"/>
          </p:nvPr>
        </p:nvSpPr>
        <p:spPr>
          <a:xfrm>
            <a:off x="3575050" y="273050"/>
            <a:ext cx="5111750" cy="521335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Narrow"/>
                <a:ea typeface="Arial Narrow"/>
                <a:cs typeface="Arial Narrow"/>
                <a:sym typeface="Arial Narrow"/>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9" name="Shape 159"/>
          <p:cNvSpPr txBox="1"/>
          <p:nvPr>
            <p:ph idx="2" type="body"/>
          </p:nvPr>
        </p:nvSpPr>
        <p:spPr>
          <a:xfrm>
            <a:off x="457201" y="3797301"/>
            <a:ext cx="2971800" cy="16890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Narrow"/>
                <a:ea typeface="Arial Narrow"/>
                <a:cs typeface="Arial Narrow"/>
                <a:sym typeface="Arial Narrow"/>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Narrow"/>
                <a:ea typeface="Arial Narrow"/>
                <a:cs typeface="Arial Narrow"/>
                <a:sym typeface="Arial Narrow"/>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Narrow"/>
                <a:ea typeface="Arial Narrow"/>
                <a:cs typeface="Arial Narrow"/>
                <a:sym typeface="Arial Narrow"/>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Narrow"/>
                <a:ea typeface="Arial Narrow"/>
                <a:cs typeface="Arial Narrow"/>
                <a:sym typeface="Arial Narrow"/>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Narrow"/>
                <a:ea typeface="Arial Narrow"/>
                <a:cs typeface="Arial Narrow"/>
                <a:sym typeface="Arial Narrow"/>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60" name="Shape 160"/>
          <p:cNvSpPr txBox="1"/>
          <p:nvPr>
            <p:ph idx="3" type="body"/>
          </p:nvPr>
        </p:nvSpPr>
        <p:spPr>
          <a:xfrm>
            <a:off x="457200" y="304800"/>
            <a:ext cx="2971800" cy="22097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1" name="Shape 161"/>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162" name="Shape 162"/>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Shape 163"/>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4" name="Shape 164"/>
        <p:cNvGrpSpPr/>
        <p:nvPr/>
      </p:nvGrpSpPr>
      <p:grpSpPr>
        <a:xfrm>
          <a:off x="0" y="0"/>
          <a:ext cx="0" cy="0"/>
          <a:chOff x="0" y="0"/>
          <a:chExt cx="0" cy="0"/>
        </a:xfrm>
      </p:grpSpPr>
      <p:sp>
        <p:nvSpPr>
          <p:cNvPr id="165" name="Shape 16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5DAA"/>
              </a:buClr>
              <a:buSzPts val="2000"/>
              <a:buFont typeface="Arial"/>
              <a:buNone/>
              <a:defRPr b="1" i="0" sz="20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Shape 16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Narrow"/>
                <a:ea typeface="Arial Narrow"/>
                <a:cs typeface="Arial Narrow"/>
                <a:sym typeface="Arial Narrow"/>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7" name="Shape 1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Narrow"/>
                <a:ea typeface="Arial Narrow"/>
                <a:cs typeface="Arial Narrow"/>
                <a:sym typeface="Arial Narrow"/>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Narrow"/>
                <a:ea typeface="Arial Narrow"/>
                <a:cs typeface="Arial Narrow"/>
                <a:sym typeface="Arial Narrow"/>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Narrow"/>
                <a:ea typeface="Arial Narrow"/>
                <a:cs typeface="Arial Narrow"/>
                <a:sym typeface="Arial Narrow"/>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Narrow"/>
                <a:ea typeface="Arial Narrow"/>
                <a:cs typeface="Arial Narrow"/>
                <a:sym typeface="Arial Narrow"/>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Narrow"/>
                <a:ea typeface="Arial Narrow"/>
                <a:cs typeface="Arial Narrow"/>
                <a:sym typeface="Arial Narrow"/>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3" name="Shape 23"/>
        <p:cNvGrpSpPr/>
        <p:nvPr/>
      </p:nvGrpSpPr>
      <p:grpSpPr>
        <a:xfrm>
          <a:off x="0" y="0"/>
          <a:ext cx="0" cy="0"/>
          <a:chOff x="0" y="0"/>
          <a:chExt cx="0" cy="0"/>
        </a:xfrm>
      </p:grpSpPr>
      <p:sp>
        <p:nvSpPr>
          <p:cNvPr id="24" name="Shape 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Shape 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80"/>
              </a:spcBef>
              <a:spcAft>
                <a:spcPts val="0"/>
              </a:spcAft>
              <a:buClr>
                <a:srgbClr val="94C854"/>
              </a:buClr>
              <a:buSzPts val="2400"/>
              <a:buFont typeface="Arial"/>
              <a:buNone/>
              <a:defRPr b="1" i="0" sz="2400" u="none" cap="none" strike="noStrike">
                <a:solidFill>
                  <a:srgbClr val="94C854"/>
                </a:solidFill>
                <a:latin typeface="Roboto Medium"/>
                <a:ea typeface="Roboto Medium"/>
                <a:cs typeface="Roboto Medium"/>
                <a:sym typeface="Roboto Medium"/>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Narrow"/>
                <a:ea typeface="Arial Narrow"/>
                <a:cs typeface="Arial Narrow"/>
                <a:sym typeface="Arial Narrow"/>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Narrow"/>
                <a:ea typeface="Arial Narrow"/>
                <a:cs typeface="Arial Narrow"/>
                <a:sym typeface="Arial Narrow"/>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Narrow"/>
                <a:ea typeface="Arial Narrow"/>
                <a:cs typeface="Arial Narrow"/>
                <a:sym typeface="Arial Narrow"/>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457200" y="2174875"/>
            <a:ext cx="4040188" cy="3235325"/>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Narrow"/>
                <a:ea typeface="Arial Narrow"/>
                <a:cs typeface="Arial Narrow"/>
                <a:sym typeface="Arial Narrow"/>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Narrow"/>
                <a:ea typeface="Arial Narrow"/>
                <a:cs typeface="Arial Narrow"/>
                <a:sym typeface="Arial Narrow"/>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7" name="Shape 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80"/>
              </a:spcBef>
              <a:spcAft>
                <a:spcPts val="0"/>
              </a:spcAft>
              <a:buClr>
                <a:srgbClr val="94C854"/>
              </a:buClr>
              <a:buSzPts val="2400"/>
              <a:buFont typeface="Arial"/>
              <a:buNone/>
              <a:defRPr b="1" i="0" sz="2400" u="none" cap="none" strike="noStrike">
                <a:solidFill>
                  <a:srgbClr val="94C854"/>
                </a:solidFill>
                <a:latin typeface="Roboto Medium"/>
                <a:ea typeface="Roboto Medium"/>
                <a:cs typeface="Roboto Medium"/>
                <a:sym typeface="Roboto Medium"/>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Narrow"/>
                <a:ea typeface="Arial Narrow"/>
                <a:cs typeface="Arial Narrow"/>
                <a:sym typeface="Arial Narrow"/>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Narrow"/>
                <a:ea typeface="Arial Narrow"/>
                <a:cs typeface="Arial Narrow"/>
                <a:sym typeface="Arial Narrow"/>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Narrow"/>
                <a:ea typeface="Arial Narrow"/>
                <a:cs typeface="Arial Narrow"/>
                <a:sym typeface="Arial Narrow"/>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8" name="Shape 28"/>
          <p:cNvSpPr txBox="1"/>
          <p:nvPr>
            <p:ph idx="4" type="body"/>
          </p:nvPr>
        </p:nvSpPr>
        <p:spPr>
          <a:xfrm>
            <a:off x="4645025" y="2174875"/>
            <a:ext cx="4041775" cy="3235325"/>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Narrow"/>
                <a:ea typeface="Arial Narrow"/>
                <a:cs typeface="Arial Narrow"/>
                <a:sym typeface="Arial Narrow"/>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Narrow"/>
                <a:ea typeface="Arial Narrow"/>
                <a:cs typeface="Arial Narrow"/>
                <a:sym typeface="Arial Narrow"/>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pic>
        <p:nvPicPr>
          <p:cNvPr id="29" name="Shape 29"/>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30" name="Shape 30"/>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Shape 31"/>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type="secHead">
  <p:cSld name="SECTION_HEADER">
    <p:spTree>
      <p:nvGrpSpPr>
        <p:cNvPr id="32" name="Shape 32"/>
        <p:cNvGrpSpPr/>
        <p:nvPr/>
      </p:nvGrpSpPr>
      <p:grpSpPr>
        <a:xfrm>
          <a:off x="0" y="0"/>
          <a:ext cx="0" cy="0"/>
          <a:chOff x="0" y="0"/>
          <a:chExt cx="0" cy="0"/>
        </a:xfrm>
      </p:grpSpPr>
      <p:sp>
        <p:nvSpPr>
          <p:cNvPr id="33" name="Shape 33"/>
          <p:cNvSpPr/>
          <p:nvPr/>
        </p:nvSpPr>
        <p:spPr>
          <a:xfrm>
            <a:off x="0" y="2133600"/>
            <a:ext cx="9144000" cy="4724400"/>
          </a:xfrm>
          <a:prstGeom prst="rect">
            <a:avLst/>
          </a:prstGeom>
          <a:solidFill>
            <a:srgbClr val="005DA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Shape 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94C854"/>
              </a:buClr>
              <a:buSzPts val="4000"/>
              <a:buFont typeface="Rubik Medium"/>
              <a:buNone/>
              <a:defRPr b="1" i="0" sz="4000" u="none" cap="none" strike="noStrike">
                <a:solidFill>
                  <a:srgbClr val="94C854"/>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Shape 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Narrow"/>
                <a:ea typeface="Arial Narrow"/>
                <a:cs typeface="Arial Narrow"/>
                <a:sym typeface="Arial Narrow"/>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Narrow"/>
                <a:ea typeface="Arial Narrow"/>
                <a:cs typeface="Arial Narrow"/>
                <a:sym typeface="Arial Narrow"/>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Narrow"/>
                <a:ea typeface="Arial Narrow"/>
                <a:cs typeface="Arial Narrow"/>
                <a:sym typeface="Arial Narrow"/>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Narrow"/>
                <a:ea typeface="Arial Narrow"/>
                <a:cs typeface="Arial Narrow"/>
                <a:sym typeface="Arial Narrow"/>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pic>
        <p:nvPicPr>
          <p:cNvPr id="36" name="Shape 36"/>
          <p:cNvPicPr preferRelativeResize="0"/>
          <p:nvPr/>
        </p:nvPicPr>
        <p:blipFill rotWithShape="1">
          <a:blip r:embed="rId2">
            <a:alphaModFix/>
          </a:blip>
          <a:srcRect b="0" l="0" r="0" t="0"/>
          <a:stretch/>
        </p:blipFill>
        <p:spPr>
          <a:xfrm>
            <a:off x="3478273" y="381000"/>
            <a:ext cx="2187455" cy="13046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Shape 39"/>
          <p:cNvSpPr txBox="1"/>
          <p:nvPr>
            <p:ph idx="1" type="body"/>
          </p:nvPr>
        </p:nvSpPr>
        <p:spPr>
          <a:xfrm>
            <a:off x="457200" y="1600201"/>
            <a:ext cx="4038600" cy="3886200"/>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1"/>
            <a:ext cx="4038600" cy="3886200"/>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Shape 41"/>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42" name="Shape 42"/>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Shape 43"/>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Shape 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 name="Shape 46"/>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47" name="Shape 47"/>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Shape 48"/>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mparison">
  <p:cSld name="1_Comparison">
    <p:spTree>
      <p:nvGrpSpPr>
        <p:cNvPr id="49" name="Shape 49"/>
        <p:cNvGrpSpPr/>
        <p:nvPr/>
      </p:nvGrpSpPr>
      <p:grpSpPr>
        <a:xfrm>
          <a:off x="0" y="0"/>
          <a:ext cx="0" cy="0"/>
          <a:chOff x="0" y="0"/>
          <a:chExt cx="0" cy="0"/>
        </a:xfrm>
      </p:grpSpPr>
      <p:sp>
        <p:nvSpPr>
          <p:cNvPr id="50" name="Shape 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Shape 51"/>
          <p:cNvSpPr txBox="1"/>
          <p:nvPr>
            <p:ph idx="1"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80"/>
              </a:spcBef>
              <a:spcAft>
                <a:spcPts val="0"/>
              </a:spcAft>
              <a:buClr>
                <a:srgbClr val="94C854"/>
              </a:buClr>
              <a:buSzPts val="2400"/>
              <a:buFont typeface="Arial"/>
              <a:buNone/>
              <a:defRPr b="1" i="0" sz="2400" u="none" cap="none" strike="noStrike">
                <a:solidFill>
                  <a:srgbClr val="94C854"/>
                </a:solidFill>
                <a:latin typeface="Roboto Medium"/>
                <a:ea typeface="Roboto Medium"/>
                <a:cs typeface="Roboto Medium"/>
                <a:sym typeface="Roboto Medium"/>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Narrow"/>
                <a:ea typeface="Arial Narrow"/>
                <a:cs typeface="Arial Narrow"/>
                <a:sym typeface="Arial Narrow"/>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Narrow"/>
                <a:ea typeface="Arial Narrow"/>
                <a:cs typeface="Arial Narrow"/>
                <a:sym typeface="Arial Narrow"/>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Narrow"/>
                <a:ea typeface="Arial Narrow"/>
                <a:cs typeface="Arial Narrow"/>
                <a:sym typeface="Arial Narrow"/>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2" type="body"/>
          </p:nvPr>
        </p:nvSpPr>
        <p:spPr>
          <a:xfrm>
            <a:off x="4645025" y="2174875"/>
            <a:ext cx="4041775" cy="3235325"/>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Narrow"/>
                <a:ea typeface="Arial Narrow"/>
                <a:cs typeface="Arial Narrow"/>
                <a:sym typeface="Arial Narrow"/>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Narrow"/>
                <a:ea typeface="Arial Narrow"/>
                <a:cs typeface="Arial Narrow"/>
                <a:sym typeface="Arial Narrow"/>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3" type="body"/>
          </p:nvPr>
        </p:nvSpPr>
        <p:spPr>
          <a:xfrm>
            <a:off x="457200" y="1524000"/>
            <a:ext cx="3886200" cy="21335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4" type="body"/>
          </p:nvPr>
        </p:nvSpPr>
        <p:spPr>
          <a:xfrm>
            <a:off x="2514600" y="3886199"/>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5" type="body"/>
          </p:nvPr>
        </p:nvSpPr>
        <p:spPr>
          <a:xfrm>
            <a:off x="457200" y="3886199"/>
            <a:ext cx="1828800" cy="1523999"/>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6" name="Shape 56"/>
          <p:cNvPicPr preferRelativeResize="0"/>
          <p:nvPr/>
        </p:nvPicPr>
        <p:blipFill rotWithShape="1">
          <a:blip r:embed="rId2">
            <a:alphaModFix/>
          </a:blip>
          <a:srcRect b="0" l="0" r="0" t="0"/>
          <a:stretch/>
        </p:blipFill>
        <p:spPr>
          <a:xfrm>
            <a:off x="6934200" y="5614881"/>
            <a:ext cx="1828800" cy="1090720"/>
          </a:xfrm>
          <a:prstGeom prst="rect">
            <a:avLst/>
          </a:prstGeom>
          <a:noFill/>
          <a:ln>
            <a:noFill/>
          </a:ln>
        </p:spPr>
      </p:pic>
      <p:sp>
        <p:nvSpPr>
          <p:cNvPr id="57" name="Shape 57"/>
          <p:cNvSpPr/>
          <p:nvPr/>
        </p:nvSpPr>
        <p:spPr>
          <a:xfrm>
            <a:off x="0" y="6019800"/>
            <a:ext cx="6096000" cy="457200"/>
          </a:xfrm>
          <a:prstGeom prst="homePlate">
            <a:avLst>
              <a:gd fmla="val 50000" name="adj"/>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Shape 58"/>
          <p:cNvSpPr txBox="1"/>
          <p:nvPr/>
        </p:nvSpPr>
        <p:spPr>
          <a:xfrm>
            <a:off x="609600" y="6045080"/>
            <a:ext cx="5334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www.nationaleatingdisorders.org</a:t>
            </a:r>
            <a:endParaRPr b="0" i="0" sz="2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59" name="Shape 59"/>
        <p:cNvGrpSpPr/>
        <p:nvPr/>
      </p:nvGrpSpPr>
      <p:grpSpPr>
        <a:xfrm>
          <a:off x="0" y="0"/>
          <a:ext cx="0" cy="0"/>
          <a:chOff x="0" y="0"/>
          <a:chExt cx="0" cy="0"/>
        </a:xfrm>
      </p:grpSpPr>
      <p:sp>
        <p:nvSpPr>
          <p:cNvPr id="60" name="Shape 60"/>
          <p:cNvSpPr/>
          <p:nvPr/>
        </p:nvSpPr>
        <p:spPr>
          <a:xfrm>
            <a:off x="0" y="0"/>
            <a:ext cx="9144000" cy="4724400"/>
          </a:xfrm>
          <a:prstGeom prst="rect">
            <a:avLst/>
          </a:prstGeom>
          <a:solidFill>
            <a:srgbClr val="94C8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Shape 61"/>
          <p:cNvSpPr txBox="1"/>
          <p:nvPr>
            <p:ph type="ctrTitle"/>
          </p:nvPr>
        </p:nvSpPr>
        <p:spPr>
          <a:xfrm>
            <a:off x="685800" y="1066800"/>
            <a:ext cx="7772400" cy="14700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Shape 62"/>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lstStyle>
            <a:lvl1pPr lvl="0" marR="0" rtl="0" algn="ctr">
              <a:lnSpc>
                <a:spcPct val="100000"/>
              </a:lnSpc>
              <a:spcBef>
                <a:spcPts val="640"/>
              </a:spcBef>
              <a:spcAft>
                <a:spcPts val="0"/>
              </a:spcAft>
              <a:buClr>
                <a:srgbClr val="005DAA"/>
              </a:buClr>
              <a:buSzPts val="3200"/>
              <a:buFont typeface="Arial"/>
              <a:buNone/>
              <a:defRPr b="0" i="0" sz="3200" u="none" cap="none" strike="noStrike">
                <a:solidFill>
                  <a:srgbClr val="005DAA"/>
                </a:solidFill>
                <a:latin typeface="Arial Narrow"/>
                <a:ea typeface="Arial Narrow"/>
                <a:cs typeface="Arial Narrow"/>
                <a:sym typeface="Arial Narrow"/>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Narrow"/>
                <a:ea typeface="Arial Narrow"/>
                <a:cs typeface="Arial Narrow"/>
                <a:sym typeface="Arial Narrow"/>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Narrow"/>
                <a:ea typeface="Arial Narrow"/>
                <a:cs typeface="Arial Narrow"/>
                <a:sym typeface="Arial Narrow"/>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63" name="Shape 63"/>
          <p:cNvPicPr preferRelativeResize="0"/>
          <p:nvPr/>
        </p:nvPicPr>
        <p:blipFill rotWithShape="1">
          <a:blip r:embed="rId2">
            <a:alphaModFix/>
          </a:blip>
          <a:srcRect b="0" l="0" r="0" t="0"/>
          <a:stretch/>
        </p:blipFill>
        <p:spPr>
          <a:xfrm>
            <a:off x="3478273" y="5181600"/>
            <a:ext cx="2187455" cy="13046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64" name="Shape 64"/>
        <p:cNvGrpSpPr/>
        <p:nvPr/>
      </p:nvGrpSpPr>
      <p:grpSpPr>
        <a:xfrm>
          <a:off x="0" y="0"/>
          <a:ext cx="0" cy="0"/>
          <a:chOff x="0" y="0"/>
          <a:chExt cx="0" cy="0"/>
        </a:xfrm>
      </p:grpSpPr>
      <p:sp>
        <p:nvSpPr>
          <p:cNvPr id="65" name="Shape 65"/>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type="ctrTitle"/>
          </p:nvPr>
        </p:nvSpPr>
        <p:spPr>
          <a:xfrm>
            <a:off x="685800" y="3276600"/>
            <a:ext cx="7772400" cy="1470025"/>
          </a:xfrm>
          <a:prstGeom prst="rect">
            <a:avLst/>
          </a:prstGeom>
          <a:noFill/>
          <a:ln>
            <a:noFill/>
          </a:ln>
          <a:effectLst>
            <a:outerShdw blurRad="50800" rotWithShape="0" algn="t" dir="5400000" dist="38100">
              <a:srgbClr val="000000">
                <a:alpha val="40000"/>
              </a:srgbClr>
            </a:outerShdw>
          </a:effectLst>
        </p:spPr>
        <p:txBody>
          <a:bodyPr anchorCtr="0" anchor="ctr" bIns="45700" lIns="91425" spcFirstLastPara="1" rIns="91425" wrap="square" tIns="45700"/>
          <a:lstStyle>
            <a:lvl1pPr lvl="0" marR="0" rtl="0" algn="ctr">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5DAA"/>
              </a:buClr>
              <a:buSzPts val="4400"/>
              <a:buFont typeface="Arial"/>
              <a:buNone/>
              <a:defRPr b="1" i="0" sz="4400" u="none" cap="none" strike="noStrike">
                <a:solidFill>
                  <a:srgbClr val="005D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Narrow"/>
                <a:ea typeface="Arial Narrow"/>
                <a:cs typeface="Arial Narrow"/>
                <a:sym typeface="Arial Narrow"/>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time_continue=133&amp;v=nJMtReAg1DI" TargetMode="External"/><Relationship Id="rId4" Type="http://schemas.openxmlformats.org/officeDocument/2006/relationships/hyperlink" Target="https://www.youtube.com/watch?time_continue=133&amp;v=nJMtReAg1DI" TargetMode="External"/><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youtube.com/watch?v=fX1CFDtdgbY" TargetMode="External"/><Relationship Id="rId4" Type="http://schemas.openxmlformats.org/officeDocument/2006/relationships/hyperlink" Target="http://www.youtube.com/watch?v=fX1CFDtdgbY" TargetMode="External"/><Relationship Id="rId5"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mailto:info@myneda.org" TargetMode="External"/><Relationship Id="rId4" Type="http://schemas.openxmlformats.org/officeDocument/2006/relationships/image" Target="../media/image12.jpg"/><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ctrTitle"/>
          </p:nvPr>
        </p:nvSpPr>
        <p:spPr>
          <a:xfrm>
            <a:off x="685800" y="106680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4C854"/>
              </a:buClr>
              <a:buSzPts val="4800"/>
              <a:buFont typeface="Arial"/>
              <a:buNone/>
            </a:pPr>
            <a:r>
              <a:rPr b="1" i="0" lang="en-US" sz="4800" u="none" cap="none" strike="noStrike">
                <a:solidFill>
                  <a:srgbClr val="94C854"/>
                </a:solidFill>
                <a:latin typeface="Arial"/>
                <a:ea typeface="Arial"/>
                <a:cs typeface="Arial"/>
                <a:sym typeface="Arial"/>
              </a:rPr>
              <a:t>Eating Disorders 101</a:t>
            </a:r>
            <a:endParaRPr b="1" i="0" sz="4800" u="none" cap="none" strike="noStrike">
              <a:solidFill>
                <a:srgbClr val="94C854"/>
              </a:solidFill>
              <a:latin typeface="Arial"/>
              <a:ea typeface="Arial"/>
              <a:cs typeface="Arial"/>
              <a:sym typeface="Arial"/>
            </a:endParaRPr>
          </a:p>
        </p:txBody>
      </p:sp>
      <p:sp>
        <p:nvSpPr>
          <p:cNvPr id="174" name="Shape 174"/>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Arial Narrow"/>
                <a:ea typeface="Arial Narrow"/>
                <a:cs typeface="Arial Narrow"/>
                <a:sym typeface="Arial Narrow"/>
              </a:rPr>
              <a:t>www.NationalEatingDisorders.org</a:t>
            </a:r>
            <a:endParaRPr b="0" i="0" sz="3200" u="none" cap="none" strike="noStrike">
              <a:solidFill>
                <a:schemeClr val="lt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Arial Narrow"/>
                <a:ea typeface="Arial Narrow"/>
                <a:cs typeface="Arial Narrow"/>
                <a:sym typeface="Arial Narrow"/>
              </a:rPr>
              <a:t>Helpline: 800-931-2237</a:t>
            </a:r>
            <a:br>
              <a:rPr b="0" i="0" lang="en-US" sz="3200" u="none" cap="none" strike="noStrike">
                <a:solidFill>
                  <a:schemeClr val="lt1"/>
                </a:solidFill>
                <a:latin typeface="Arial Narrow"/>
                <a:ea typeface="Arial Narrow"/>
                <a:cs typeface="Arial Narrow"/>
                <a:sym typeface="Arial Narrow"/>
              </a:rPr>
            </a:br>
            <a:r>
              <a:rPr b="0" i="0" lang="en-US" sz="3200" u="none" cap="none" strike="noStrike">
                <a:solidFill>
                  <a:schemeClr val="lt1"/>
                </a:solidFill>
                <a:latin typeface="Arial Narrow"/>
                <a:ea typeface="Arial Narrow"/>
                <a:cs typeface="Arial Narrow"/>
                <a:sym typeface="Arial Narrow"/>
              </a:rPr>
              <a:t>Business Line: 212-575-6200 </a:t>
            </a:r>
            <a:endParaRPr b="0" i="0" sz="3200" u="none" cap="none" strike="noStrike">
              <a:solidFill>
                <a:schemeClr val="lt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Warning Signs &amp; Symptoms</a:t>
            </a:r>
            <a:endParaRPr b="1" i="0" sz="4400" u="none" cap="none" strike="noStrike">
              <a:solidFill>
                <a:srgbClr val="005DAA"/>
              </a:solidFill>
              <a:latin typeface="Arial"/>
              <a:ea typeface="Arial"/>
              <a:cs typeface="Arial"/>
              <a:sym typeface="Arial"/>
            </a:endParaRPr>
          </a:p>
        </p:txBody>
      </p:sp>
      <p:sp>
        <p:nvSpPr>
          <p:cNvPr id="241" name="Shape 241"/>
          <p:cNvSpPr txBox="1"/>
          <p:nvPr>
            <p:ph idx="1" type="body"/>
          </p:nvPr>
        </p:nvSpPr>
        <p:spPr>
          <a:xfrm>
            <a:off x="-152400" y="5257800"/>
            <a:ext cx="9144000" cy="9144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sng" cap="none" strike="noStrike">
                <a:solidFill>
                  <a:schemeClr val="hlink"/>
                </a:solidFill>
                <a:latin typeface="Arial Narrow"/>
                <a:ea typeface="Arial Narrow"/>
                <a:cs typeface="Arial Narrow"/>
                <a:sym typeface="Arial Narrow"/>
                <a:hlinkClick r:id="rId3"/>
              </a:rPr>
              <a:t>https://www.youtube.com/watch?time_continue=133&amp;v=nJMtReAg1DI</a:t>
            </a:r>
            <a:endParaRPr b="0" i="0" sz="2000" u="none" cap="none" strike="noStrike">
              <a:solidFill>
                <a:schemeClr val="dk1"/>
              </a:solidFill>
              <a:latin typeface="Arial Narrow"/>
              <a:ea typeface="Arial Narrow"/>
              <a:cs typeface="Arial Narrow"/>
              <a:sym typeface="Arial Narrow"/>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Narrow"/>
              <a:ea typeface="Arial Narrow"/>
              <a:cs typeface="Arial Narrow"/>
              <a:sym typeface="Arial Narrow"/>
            </a:endParaRPr>
          </a:p>
        </p:txBody>
      </p:sp>
      <p:pic>
        <p:nvPicPr>
          <p:cNvPr id="242" name="Shape 242">
            <a:hlinkClick r:id="rId4"/>
          </p:cNvPr>
          <p:cNvPicPr preferRelativeResize="0"/>
          <p:nvPr/>
        </p:nvPicPr>
        <p:blipFill rotWithShape="1">
          <a:blip r:embed="rId5">
            <a:alphaModFix/>
          </a:blip>
          <a:srcRect b="0" l="0" r="0" t="0"/>
          <a:stretch/>
        </p:blipFill>
        <p:spPr>
          <a:xfrm>
            <a:off x="1371600" y="1259794"/>
            <a:ext cx="5997658" cy="392180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810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DSM-5 Diagnoses</a:t>
            </a:r>
            <a:endParaRPr b="1" i="0" sz="4400" u="none" cap="none" strike="noStrike">
              <a:solidFill>
                <a:srgbClr val="005DAA"/>
              </a:solidFill>
              <a:latin typeface="Arial"/>
              <a:ea typeface="Arial"/>
              <a:cs typeface="Arial"/>
              <a:sym typeface="Arial"/>
            </a:endParaRPr>
          </a:p>
        </p:txBody>
      </p:sp>
      <p:sp>
        <p:nvSpPr>
          <p:cNvPr id="249" name="Shape 249"/>
          <p:cNvSpPr txBox="1"/>
          <p:nvPr>
            <p:ph idx="1" type="body"/>
          </p:nvPr>
        </p:nvSpPr>
        <p:spPr>
          <a:xfrm>
            <a:off x="457200" y="1600201"/>
            <a:ext cx="4038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Anorexia Nervosa (AN)</a:t>
            </a:r>
            <a:br>
              <a:rPr b="0" i="0" lang="en-US" sz="2800" u="none" cap="none" strike="noStrike">
                <a:solidFill>
                  <a:schemeClr val="dk1"/>
                </a:solidFill>
                <a:latin typeface="Arial Narrow"/>
                <a:ea typeface="Arial Narrow"/>
                <a:cs typeface="Arial Narrow"/>
                <a:sym typeface="Arial Narrow"/>
              </a:rPr>
            </a:br>
            <a:endParaRPr b="0" i="0" sz="28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154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Bulimia Nervosa (BN)</a:t>
            </a:r>
            <a:br>
              <a:rPr b="0" i="0" lang="en-US" sz="2800" u="none" cap="none" strike="noStrike">
                <a:solidFill>
                  <a:schemeClr val="dk1"/>
                </a:solidFill>
                <a:latin typeface="Arial Narrow"/>
                <a:ea typeface="Arial Narrow"/>
                <a:cs typeface="Arial Narrow"/>
                <a:sym typeface="Arial Narrow"/>
              </a:rPr>
            </a:br>
            <a:endParaRPr b="0" i="0" sz="28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154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Binge Eating Disorder (BED)  </a:t>
            </a:r>
            <a:endParaRPr b="0" i="0" sz="28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154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Avoidant-Restrictive Food Intake Disorder (ARFID)</a:t>
            </a:r>
            <a:endParaRPr b="0" i="0" sz="2800" u="none" cap="none" strike="noStrike">
              <a:solidFill>
                <a:schemeClr val="dk1"/>
              </a:solidFill>
              <a:latin typeface="Arial Narrow"/>
              <a:ea typeface="Arial Narrow"/>
              <a:cs typeface="Arial Narrow"/>
              <a:sym typeface="Arial Narrow"/>
            </a:endParaRPr>
          </a:p>
          <a:p>
            <a:pPr indent="-165100" lvl="0" marL="342900" marR="0" rtl="0" algn="l">
              <a:lnSpc>
                <a:spcPct val="80000"/>
              </a:lnSpc>
              <a:spcBef>
                <a:spcPts val="1540"/>
              </a:spcBef>
              <a:spcAft>
                <a:spcPts val="0"/>
              </a:spcAft>
              <a:buClr>
                <a:schemeClr val="dk1"/>
              </a:buClr>
              <a:buSzPts val="2800"/>
              <a:buFont typeface="Arial"/>
              <a:buNone/>
            </a:pPr>
            <a:r>
              <a:t/>
            </a:r>
            <a:endParaRPr b="0" i="0" sz="2800" u="none" cap="none" strike="noStrike">
              <a:solidFill>
                <a:schemeClr val="dk1"/>
              </a:solidFill>
              <a:latin typeface="Arial Narrow"/>
              <a:ea typeface="Arial Narrow"/>
              <a:cs typeface="Arial Narrow"/>
              <a:sym typeface="Arial Narrow"/>
            </a:endParaRPr>
          </a:p>
          <a:p>
            <a:pPr indent="-165100" lvl="0" marL="342900" marR="0" rtl="0" algn="l">
              <a:lnSpc>
                <a:spcPct val="90000"/>
              </a:lnSpc>
              <a:spcBef>
                <a:spcPts val="1540"/>
              </a:spcBef>
              <a:spcAft>
                <a:spcPts val="0"/>
              </a:spcAft>
              <a:buClr>
                <a:schemeClr val="dk1"/>
              </a:buClr>
              <a:buSzPts val="2800"/>
              <a:buFont typeface="Arial"/>
              <a:buNone/>
            </a:pPr>
            <a:r>
              <a:t/>
            </a:r>
            <a:endParaRPr b="0" i="0" sz="2800" u="none" cap="none" strike="noStrike">
              <a:solidFill>
                <a:schemeClr val="dk1"/>
              </a:solidFill>
              <a:latin typeface="Arial Narrow"/>
              <a:ea typeface="Arial Narrow"/>
              <a:cs typeface="Arial Narrow"/>
              <a:sym typeface="Arial Narrow"/>
            </a:endParaRPr>
          </a:p>
        </p:txBody>
      </p:sp>
      <p:sp>
        <p:nvSpPr>
          <p:cNvPr id="250" name="Shape 250"/>
          <p:cNvSpPr txBox="1"/>
          <p:nvPr>
            <p:ph idx="2" type="body"/>
          </p:nvPr>
        </p:nvSpPr>
        <p:spPr>
          <a:xfrm>
            <a:off x="4648200" y="1600201"/>
            <a:ext cx="4038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Other Specified Feeding or Eating Disorder (OSFED)</a:t>
            </a:r>
            <a:br>
              <a:rPr b="0" i="0" lang="en-US" sz="2800" u="none" cap="none" strike="noStrike">
                <a:solidFill>
                  <a:schemeClr val="dk1"/>
                </a:solidFill>
                <a:latin typeface="Arial Narrow"/>
                <a:ea typeface="Arial Narrow"/>
                <a:cs typeface="Arial Narrow"/>
                <a:sym typeface="Arial Narrow"/>
              </a:rPr>
            </a:br>
            <a:endParaRPr b="0" i="0" sz="28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Eating disorders are complex and some eating issues will not meet diagnostic criteria. All must be taken seriously.</a:t>
            </a:r>
            <a:endParaRPr b="0" i="0" sz="28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Anorexia Nervosa (AN)</a:t>
            </a:r>
            <a:endParaRPr b="1" i="0" sz="4400" u="none" cap="none" strike="noStrike">
              <a:solidFill>
                <a:srgbClr val="005DAA"/>
              </a:solidFill>
              <a:latin typeface="Arial"/>
              <a:ea typeface="Arial"/>
              <a:cs typeface="Arial"/>
              <a:sym typeface="Arial"/>
            </a:endParaRPr>
          </a:p>
        </p:txBody>
      </p:sp>
      <p:sp>
        <p:nvSpPr>
          <p:cNvPr id="257" name="Shape 257"/>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Characterized primarily by self-starvation and excessive weight loss</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592"/>
              </a:spcBef>
              <a:spcAft>
                <a:spcPts val="0"/>
              </a:spcAft>
              <a:buClr>
                <a:srgbClr val="94C854"/>
              </a:buClr>
              <a:buSzPts val="2960"/>
              <a:buFont typeface="Arial"/>
              <a:buChar char="•"/>
            </a:pPr>
            <a:r>
              <a:rPr b="1" i="0" lang="en-US" sz="2960" u="sng" cap="none" strike="noStrike">
                <a:solidFill>
                  <a:srgbClr val="94C854"/>
                </a:solidFill>
                <a:latin typeface="Arial Narrow"/>
                <a:ea typeface="Arial Narrow"/>
                <a:cs typeface="Arial Narrow"/>
                <a:sym typeface="Arial Narrow"/>
              </a:rPr>
              <a:t>Symptoms include:</a:t>
            </a:r>
            <a:endParaRPr b="0" i="0" sz="32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Inadequate food intake leading to a weight that is clearly too low</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Disturbance in the experience of body weight or shape</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Intense fear of weight gain, obsession with weight, and persistent behavior to prevent weight gain</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Inability to appreciate the severity of the situation</a:t>
            </a:r>
            <a:endParaRPr b="0" i="0" sz="2800" u="none" cap="none" strike="noStrike">
              <a:solidFill>
                <a:schemeClr val="dk1"/>
              </a:solidFill>
              <a:latin typeface="Arial Narrow"/>
              <a:ea typeface="Arial Narrow"/>
              <a:cs typeface="Arial Narrow"/>
              <a:sym typeface="Arial Narrow"/>
            </a:endParaRPr>
          </a:p>
          <a:p>
            <a:pPr indent="-121284" lvl="1" marL="742950" marR="0" rtl="0" algn="l">
              <a:lnSpc>
                <a:spcPct val="90000"/>
              </a:lnSpc>
              <a:spcBef>
                <a:spcPts val="518"/>
              </a:spcBef>
              <a:spcAft>
                <a:spcPts val="0"/>
              </a:spcAft>
              <a:buClr>
                <a:schemeClr val="dk1"/>
              </a:buClr>
              <a:buSzPts val="2590"/>
              <a:buFont typeface="Arial"/>
              <a:buNone/>
            </a:pPr>
            <a:r>
              <a:t/>
            </a:r>
            <a:endParaRPr b="0" i="0" sz="259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Bulimia Nervosa (BN)</a:t>
            </a:r>
            <a:endParaRPr b="1" i="0" sz="4400" u="none" cap="none" strike="noStrike">
              <a:solidFill>
                <a:srgbClr val="005DAA"/>
              </a:solidFill>
              <a:latin typeface="Arial"/>
              <a:ea typeface="Arial"/>
              <a:cs typeface="Arial"/>
              <a:sym typeface="Arial"/>
            </a:endParaRPr>
          </a:p>
        </p:txBody>
      </p:sp>
      <p:sp>
        <p:nvSpPr>
          <p:cNvPr id="264" name="Shape 264"/>
          <p:cNvSpPr txBox="1"/>
          <p:nvPr>
            <p:ph idx="1" type="body"/>
          </p:nvPr>
        </p:nvSpPr>
        <p:spPr>
          <a:xfrm>
            <a:off x="457200" y="1600200"/>
            <a:ext cx="8229600" cy="40385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Arial"/>
              <a:buChar char="•"/>
            </a:pPr>
            <a:r>
              <a:rPr b="0" i="0" lang="en-US" sz="2720" u="none" cap="none" strike="noStrike">
                <a:solidFill>
                  <a:schemeClr val="dk1"/>
                </a:solidFill>
                <a:latin typeface="Arial Narrow"/>
                <a:ea typeface="Arial Narrow"/>
                <a:cs typeface="Arial Narrow"/>
                <a:sym typeface="Arial Narrow"/>
              </a:rPr>
              <a:t>Characterized by </a:t>
            </a:r>
            <a:r>
              <a:rPr b="1" i="0" lang="en-US" sz="2720" u="none" cap="none" strike="noStrike">
                <a:solidFill>
                  <a:schemeClr val="dk1"/>
                </a:solidFill>
                <a:latin typeface="Arial Narrow"/>
                <a:ea typeface="Arial Narrow"/>
                <a:cs typeface="Arial Narrow"/>
                <a:sym typeface="Arial Narrow"/>
              </a:rPr>
              <a:t>binge eating</a:t>
            </a:r>
            <a:r>
              <a:rPr b="0" i="0" lang="en-US" sz="2720" u="none" cap="none" strike="noStrike">
                <a:solidFill>
                  <a:schemeClr val="dk1"/>
                </a:solidFill>
                <a:latin typeface="Arial Narrow"/>
                <a:ea typeface="Arial Narrow"/>
                <a:cs typeface="Arial Narrow"/>
                <a:sym typeface="Arial Narrow"/>
              </a:rPr>
              <a:t> and </a:t>
            </a:r>
            <a:r>
              <a:rPr b="1" i="0" lang="en-US" sz="2720" u="none" cap="none" strike="noStrike">
                <a:solidFill>
                  <a:schemeClr val="dk1"/>
                </a:solidFill>
                <a:latin typeface="Arial Narrow"/>
                <a:ea typeface="Arial Narrow"/>
                <a:cs typeface="Arial Narrow"/>
                <a:sym typeface="Arial Narrow"/>
              </a:rPr>
              <a:t>compensatory behaviors</a:t>
            </a:r>
            <a:r>
              <a:rPr b="0" i="0" lang="en-US" sz="2720" u="none" cap="none" strike="noStrike">
                <a:solidFill>
                  <a:schemeClr val="dk1"/>
                </a:solidFill>
                <a:latin typeface="Arial Narrow"/>
                <a:ea typeface="Arial Narrow"/>
                <a:cs typeface="Arial Narrow"/>
                <a:sym typeface="Arial Narrow"/>
              </a:rPr>
              <a:t>, such as self-induced vomiting, in an attempt to undo the effects of binge eating.</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544"/>
              </a:spcBef>
              <a:spcAft>
                <a:spcPts val="0"/>
              </a:spcAft>
              <a:buClr>
                <a:srgbClr val="94C854"/>
              </a:buClr>
              <a:buSzPts val="2720"/>
              <a:buFont typeface="Arial"/>
              <a:buChar char="•"/>
            </a:pPr>
            <a:r>
              <a:rPr b="1" i="0" lang="en-US" sz="2720" u="sng" cap="none" strike="noStrike">
                <a:solidFill>
                  <a:srgbClr val="94C854"/>
                </a:solidFill>
                <a:latin typeface="Arial Narrow"/>
                <a:ea typeface="Arial Narrow"/>
                <a:cs typeface="Arial Narrow"/>
                <a:sym typeface="Arial Narrow"/>
              </a:rPr>
              <a:t>Symptoms include:</a:t>
            </a:r>
            <a:endParaRPr b="0" i="0" sz="32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476"/>
              </a:spcBef>
              <a:spcAft>
                <a:spcPts val="0"/>
              </a:spcAft>
              <a:buClr>
                <a:schemeClr val="dk1"/>
              </a:buClr>
              <a:buSzPts val="2380"/>
              <a:buFont typeface="Arial"/>
              <a:buChar char="–"/>
            </a:pPr>
            <a:r>
              <a:rPr b="0" i="0" lang="en-US" sz="2380" u="none" cap="none" strike="noStrike">
                <a:solidFill>
                  <a:schemeClr val="dk1"/>
                </a:solidFill>
                <a:latin typeface="Arial Narrow"/>
                <a:ea typeface="Arial Narrow"/>
                <a:cs typeface="Arial Narrow"/>
                <a:sym typeface="Arial Narrow"/>
              </a:rPr>
              <a:t>Frequent episodes of consuming very large amounts of food followed by behaviors to prevent weight gain, such as vomiting, laxative abuse, and excessive exercise</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476"/>
              </a:spcBef>
              <a:spcAft>
                <a:spcPts val="0"/>
              </a:spcAft>
              <a:buClr>
                <a:schemeClr val="dk1"/>
              </a:buClr>
              <a:buSzPts val="2380"/>
              <a:buFont typeface="Arial"/>
              <a:buChar char="–"/>
            </a:pPr>
            <a:r>
              <a:rPr b="0" i="0" lang="en-US" sz="2380" u="none" cap="none" strike="noStrike">
                <a:solidFill>
                  <a:schemeClr val="dk1"/>
                </a:solidFill>
                <a:latin typeface="Arial Narrow"/>
                <a:ea typeface="Arial Narrow"/>
                <a:cs typeface="Arial Narrow"/>
                <a:sym typeface="Arial Narrow"/>
              </a:rPr>
              <a:t>Feeling of being out of control during the binge-eating episodes</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476"/>
              </a:spcBef>
              <a:spcAft>
                <a:spcPts val="0"/>
              </a:spcAft>
              <a:buClr>
                <a:schemeClr val="dk1"/>
              </a:buClr>
              <a:buSzPts val="2380"/>
              <a:buFont typeface="Arial"/>
              <a:buChar char="–"/>
            </a:pPr>
            <a:r>
              <a:rPr b="0" i="0" lang="en-US" sz="2380" u="none" cap="none" strike="noStrike">
                <a:solidFill>
                  <a:schemeClr val="dk1"/>
                </a:solidFill>
                <a:latin typeface="Arial Narrow"/>
                <a:ea typeface="Arial Narrow"/>
                <a:cs typeface="Arial Narrow"/>
                <a:sym typeface="Arial Narrow"/>
              </a:rPr>
              <a:t>Extreme concern with body weight and shape</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476"/>
              </a:spcBef>
              <a:spcAft>
                <a:spcPts val="0"/>
              </a:spcAft>
              <a:buClr>
                <a:schemeClr val="dk1"/>
              </a:buClr>
              <a:buSzPts val="2380"/>
              <a:buFont typeface="Arial"/>
              <a:buChar char="–"/>
            </a:pPr>
            <a:r>
              <a:rPr b="0" i="0" lang="en-US" sz="2380" u="none" cap="none" strike="noStrike">
                <a:solidFill>
                  <a:schemeClr val="dk1"/>
                </a:solidFill>
                <a:latin typeface="Arial Narrow"/>
                <a:ea typeface="Arial Narrow"/>
                <a:cs typeface="Arial Narrow"/>
                <a:sym typeface="Arial Narrow"/>
              </a:rPr>
              <a:t>Most people are of a normal weight</a:t>
            </a:r>
            <a:endParaRPr b="0" i="0" sz="238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Binge Eating Disorder (BED)</a:t>
            </a:r>
            <a:endParaRPr b="1" i="0" sz="4400" u="none" cap="none" strike="noStrike">
              <a:solidFill>
                <a:srgbClr val="005DAA"/>
              </a:solidFill>
              <a:latin typeface="Arial"/>
              <a:ea typeface="Arial"/>
              <a:cs typeface="Arial"/>
              <a:sym typeface="Arial"/>
            </a:endParaRPr>
          </a:p>
        </p:txBody>
      </p:sp>
      <p:sp>
        <p:nvSpPr>
          <p:cNvPr id="271" name="Shape 271"/>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Characterized by recurrent binge eating without the regular use of compensatory measures to counter the binge eating.</a:t>
            </a:r>
            <a:endParaRPr b="0" i="0" sz="296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92"/>
              </a:spcBef>
              <a:spcAft>
                <a:spcPts val="0"/>
              </a:spcAft>
              <a:buClr>
                <a:srgbClr val="94C854"/>
              </a:buClr>
              <a:buSzPts val="2960"/>
              <a:buFont typeface="Arial"/>
              <a:buChar char="•"/>
            </a:pPr>
            <a:r>
              <a:rPr b="1" i="0" lang="en-US" sz="2960" u="sng" cap="none" strike="noStrike">
                <a:solidFill>
                  <a:srgbClr val="94C854"/>
                </a:solidFill>
                <a:latin typeface="Arial Narrow"/>
                <a:ea typeface="Arial Narrow"/>
                <a:cs typeface="Arial Narrow"/>
                <a:sym typeface="Arial Narrow"/>
              </a:rPr>
              <a:t>Symptoms include:</a:t>
            </a:r>
            <a:endParaRPr b="0" i="0" sz="32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Indications that the binge eating is out of control, such as eating when not hungry, eating to the point of discomfort, or eating alone because of shame about the behavior</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Feelings of strong shame or guilt regarding the binge eating</a:t>
            </a:r>
            <a:endParaRPr b="0" i="0" sz="2800" u="none" cap="none" strike="noStrike">
              <a:solidFill>
                <a:schemeClr val="dk1"/>
              </a:solidFill>
              <a:latin typeface="Arial Narrow"/>
              <a:ea typeface="Arial Narrow"/>
              <a:cs typeface="Arial Narrow"/>
              <a:sym typeface="Arial Narrow"/>
            </a:endParaRPr>
          </a:p>
          <a:p>
            <a:pPr indent="-154940" lvl="0" marL="342900" marR="0" rtl="0" algn="l">
              <a:lnSpc>
                <a:spcPct val="100000"/>
              </a:lnSpc>
              <a:spcBef>
                <a:spcPts val="592"/>
              </a:spcBef>
              <a:spcAft>
                <a:spcPts val="0"/>
              </a:spcAft>
              <a:buClr>
                <a:schemeClr val="dk1"/>
              </a:buClr>
              <a:buSzPts val="2960"/>
              <a:buFont typeface="Arial"/>
              <a:buNone/>
            </a:pPr>
            <a:r>
              <a:t/>
            </a:r>
            <a:endParaRPr b="0" i="0" sz="296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0" lang="en-US" sz="3959" u="none" cap="none" strike="noStrike">
                <a:solidFill>
                  <a:srgbClr val="005DAA"/>
                </a:solidFill>
                <a:latin typeface="Arial"/>
                <a:ea typeface="Arial"/>
                <a:cs typeface="Arial"/>
                <a:sym typeface="Arial"/>
              </a:rPr>
              <a:t>Avoidant-Restrictive Food Intake Disorder (ARFID)</a:t>
            </a:r>
            <a:endParaRPr b="1" i="0" sz="3959" u="none" cap="none" strike="noStrike">
              <a:solidFill>
                <a:srgbClr val="005DAA"/>
              </a:solidFill>
              <a:latin typeface="Arial"/>
              <a:ea typeface="Arial"/>
              <a:cs typeface="Arial"/>
              <a:sym typeface="Arial"/>
            </a:endParaRPr>
          </a:p>
        </p:txBody>
      </p:sp>
      <p:sp>
        <p:nvSpPr>
          <p:cNvPr id="278" name="Shape 278"/>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Characterized by lack of interest in food, fears of negative consequences of eating, and selective or picky eating.</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640"/>
              </a:spcBef>
              <a:spcAft>
                <a:spcPts val="0"/>
              </a:spcAft>
              <a:buClr>
                <a:srgbClr val="94C854"/>
              </a:buClr>
              <a:buSzPts val="3200"/>
              <a:buFont typeface="Arial"/>
              <a:buChar char="•"/>
            </a:pPr>
            <a:r>
              <a:rPr b="1" i="0" lang="en-US" sz="3200" u="sng" cap="none" strike="noStrike">
                <a:solidFill>
                  <a:srgbClr val="94C854"/>
                </a:solidFill>
                <a:latin typeface="Arial Narrow"/>
                <a:ea typeface="Arial Narrow"/>
                <a:cs typeface="Arial Narrow"/>
                <a:sym typeface="Arial Narrow"/>
              </a:rPr>
              <a:t>Symptoms include:</a:t>
            </a:r>
            <a:endParaRPr b="0" i="0" sz="32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Reduced food intake and frequent complaints of bodily discomfort with no apparent cause</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9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Lack of appetite or interest in food, with a range of preferred foods narrowing over time</a:t>
            </a:r>
            <a:endParaRPr b="0" i="0" sz="28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0" lang="en-US" sz="3959" u="none" cap="none" strike="noStrike">
                <a:solidFill>
                  <a:srgbClr val="005DAA"/>
                </a:solidFill>
                <a:latin typeface="Arial"/>
                <a:ea typeface="Arial"/>
                <a:cs typeface="Arial"/>
                <a:sym typeface="Arial"/>
              </a:rPr>
              <a:t>Other Specified Feeding or </a:t>
            </a:r>
            <a:br>
              <a:rPr b="1" i="0" lang="en-US" sz="3959" u="none" cap="none" strike="noStrike">
                <a:solidFill>
                  <a:srgbClr val="005DAA"/>
                </a:solidFill>
                <a:latin typeface="Arial"/>
                <a:ea typeface="Arial"/>
                <a:cs typeface="Arial"/>
                <a:sym typeface="Arial"/>
              </a:rPr>
            </a:br>
            <a:r>
              <a:rPr b="1" i="0" lang="en-US" sz="3959" u="none" cap="none" strike="noStrike">
                <a:solidFill>
                  <a:srgbClr val="005DAA"/>
                </a:solidFill>
                <a:latin typeface="Arial"/>
                <a:ea typeface="Arial"/>
                <a:cs typeface="Arial"/>
                <a:sym typeface="Arial"/>
              </a:rPr>
              <a:t>Eating Disorder (OSFED)</a:t>
            </a:r>
            <a:endParaRPr b="1" i="0" sz="3959" u="none" cap="none" strike="noStrike">
              <a:solidFill>
                <a:srgbClr val="005DAA"/>
              </a:solidFill>
              <a:latin typeface="Arial"/>
              <a:ea typeface="Arial"/>
              <a:cs typeface="Arial"/>
              <a:sym typeface="Arial"/>
            </a:endParaRPr>
          </a:p>
        </p:txBody>
      </p:sp>
      <p:sp>
        <p:nvSpPr>
          <p:cNvPr id="285" name="Shape 285"/>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240"/>
              <a:buFont typeface="Arial"/>
              <a:buChar char="•"/>
            </a:pPr>
            <a:r>
              <a:rPr b="0" i="0" lang="en-US" sz="2240" u="none" cap="none" strike="noStrike">
                <a:solidFill>
                  <a:schemeClr val="dk1"/>
                </a:solidFill>
                <a:latin typeface="Arial Narrow"/>
                <a:ea typeface="Arial Narrow"/>
                <a:cs typeface="Arial Narrow"/>
                <a:sym typeface="Arial Narrow"/>
              </a:rPr>
              <a:t>A feeding or eating disorder that causes significant distress or impairment, but does not meet the criteria for another feeding or eating disorder.</a:t>
            </a:r>
            <a:br>
              <a:rPr b="0" i="0" lang="en-US" sz="2240" u="none" cap="none" strike="noStrike">
                <a:solidFill>
                  <a:schemeClr val="dk1"/>
                </a:solidFill>
                <a:latin typeface="Arial Narrow"/>
                <a:ea typeface="Arial Narrow"/>
                <a:cs typeface="Arial Narrow"/>
                <a:sym typeface="Arial Narrow"/>
              </a:rPr>
            </a:br>
            <a:endParaRPr b="0" i="0" sz="224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600"/>
              </a:spcBef>
              <a:spcAft>
                <a:spcPts val="0"/>
              </a:spcAft>
              <a:buClr>
                <a:schemeClr val="dk1"/>
              </a:buClr>
              <a:buSzPts val="2240"/>
              <a:buFont typeface="Arial"/>
              <a:buChar char="•"/>
            </a:pPr>
            <a:r>
              <a:rPr b="1" i="0" lang="en-US" sz="2240" u="none" cap="none" strike="noStrike">
                <a:solidFill>
                  <a:schemeClr val="dk1"/>
                </a:solidFill>
                <a:latin typeface="Arial Narrow"/>
                <a:ea typeface="Arial Narrow"/>
                <a:cs typeface="Arial Narrow"/>
                <a:sym typeface="Arial Narrow"/>
              </a:rPr>
              <a:t>Atypical Anorexia Nervosa</a:t>
            </a:r>
            <a:r>
              <a:rPr b="0" i="0" lang="en-US" sz="2240" u="none" cap="none" strike="noStrike">
                <a:solidFill>
                  <a:schemeClr val="dk1"/>
                </a:solidFill>
                <a:latin typeface="Arial Narrow"/>
                <a:ea typeface="Arial Narrow"/>
                <a:cs typeface="Arial Narrow"/>
                <a:sym typeface="Arial Narrow"/>
              </a:rPr>
              <a:t>: criteria for AN met but weight is not below normal</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600"/>
              </a:spcBef>
              <a:spcAft>
                <a:spcPts val="0"/>
              </a:spcAft>
              <a:buClr>
                <a:schemeClr val="dk1"/>
              </a:buClr>
              <a:buSzPts val="2240"/>
              <a:buFont typeface="Arial"/>
              <a:buChar char="•"/>
            </a:pPr>
            <a:r>
              <a:rPr b="1" i="0" lang="en-US" sz="2240" u="none" cap="none" strike="noStrike">
                <a:solidFill>
                  <a:schemeClr val="dk1"/>
                </a:solidFill>
                <a:latin typeface="Arial Narrow"/>
                <a:ea typeface="Arial Narrow"/>
                <a:cs typeface="Arial Narrow"/>
                <a:sym typeface="Arial Narrow"/>
              </a:rPr>
              <a:t>Subthreshold Bulimia Nervosa</a:t>
            </a:r>
            <a:r>
              <a:rPr b="0" i="0" lang="en-US" sz="2240" u="none" cap="none" strike="noStrike">
                <a:solidFill>
                  <a:schemeClr val="dk1"/>
                </a:solidFill>
                <a:latin typeface="Arial Narrow"/>
                <a:ea typeface="Arial Narrow"/>
                <a:cs typeface="Arial Narrow"/>
                <a:sym typeface="Arial Narrow"/>
              </a:rPr>
              <a:t>: criteria for BN met but with less frequent occurrences</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600"/>
              </a:spcBef>
              <a:spcAft>
                <a:spcPts val="0"/>
              </a:spcAft>
              <a:buClr>
                <a:schemeClr val="dk1"/>
              </a:buClr>
              <a:buSzPts val="2240"/>
              <a:buFont typeface="Arial"/>
              <a:buChar char="•"/>
            </a:pPr>
            <a:r>
              <a:rPr b="1" i="0" lang="en-US" sz="2240" u="none" cap="none" strike="noStrike">
                <a:solidFill>
                  <a:schemeClr val="dk1"/>
                </a:solidFill>
                <a:latin typeface="Arial Narrow"/>
                <a:ea typeface="Arial Narrow"/>
                <a:cs typeface="Arial Narrow"/>
                <a:sym typeface="Arial Narrow"/>
              </a:rPr>
              <a:t>Subthreshold Binge Eating Disorder</a:t>
            </a:r>
            <a:r>
              <a:rPr b="0" i="0" lang="en-US" sz="2240" u="none" cap="none" strike="noStrike">
                <a:solidFill>
                  <a:schemeClr val="dk1"/>
                </a:solidFill>
                <a:latin typeface="Arial Narrow"/>
                <a:ea typeface="Arial Narrow"/>
                <a:cs typeface="Arial Narrow"/>
                <a:sym typeface="Arial Narrow"/>
              </a:rPr>
              <a:t>: criteria for BED met but occurs at a lower frequency </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600"/>
              </a:spcBef>
              <a:spcAft>
                <a:spcPts val="0"/>
              </a:spcAft>
              <a:buClr>
                <a:schemeClr val="dk1"/>
              </a:buClr>
              <a:buSzPts val="2240"/>
              <a:buFont typeface="Arial"/>
              <a:buChar char="•"/>
            </a:pPr>
            <a:r>
              <a:rPr b="1" i="0" lang="en-US" sz="2240" u="none" cap="none" strike="noStrike">
                <a:solidFill>
                  <a:schemeClr val="dk1"/>
                </a:solidFill>
                <a:latin typeface="Arial Narrow"/>
                <a:ea typeface="Arial Narrow"/>
                <a:cs typeface="Arial Narrow"/>
                <a:sym typeface="Arial Narrow"/>
              </a:rPr>
              <a:t>Purging Disorder</a:t>
            </a:r>
            <a:r>
              <a:rPr b="0" i="0" lang="en-US" sz="2240" u="none" cap="none" strike="noStrike">
                <a:solidFill>
                  <a:schemeClr val="dk1"/>
                </a:solidFill>
                <a:latin typeface="Arial Narrow"/>
                <a:ea typeface="Arial Narrow"/>
                <a:cs typeface="Arial Narrow"/>
                <a:sym typeface="Arial Narrow"/>
              </a:rPr>
              <a:t>: purging without binge eating</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600"/>
              </a:spcBef>
              <a:spcAft>
                <a:spcPts val="0"/>
              </a:spcAft>
              <a:buClr>
                <a:schemeClr val="dk1"/>
              </a:buClr>
              <a:buSzPts val="2240"/>
              <a:buFont typeface="Arial"/>
              <a:buChar char="•"/>
            </a:pPr>
            <a:r>
              <a:rPr b="1" i="0" lang="en-US" sz="2240" u="none" cap="none" strike="noStrike">
                <a:solidFill>
                  <a:schemeClr val="dk1"/>
                </a:solidFill>
                <a:latin typeface="Arial Narrow"/>
                <a:ea typeface="Arial Narrow"/>
                <a:cs typeface="Arial Narrow"/>
                <a:sym typeface="Arial Narrow"/>
              </a:rPr>
              <a:t>Night Eating Syndrome</a:t>
            </a:r>
            <a:r>
              <a:rPr b="0" i="0" lang="en-US" sz="2240" u="none" cap="none" strike="noStrike">
                <a:solidFill>
                  <a:schemeClr val="dk1"/>
                </a:solidFill>
                <a:latin typeface="Arial Narrow"/>
                <a:ea typeface="Arial Narrow"/>
                <a:cs typeface="Arial Narrow"/>
                <a:sym typeface="Arial Narrow"/>
              </a:rPr>
              <a:t>: excessive nighttime food consumption</a:t>
            </a:r>
            <a:endParaRPr b="0" i="0" sz="224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Co-Occurring Disorders</a:t>
            </a:r>
            <a:endParaRPr b="1" i="0" sz="4400" u="none" cap="none" strike="noStrike">
              <a:solidFill>
                <a:srgbClr val="005DAA"/>
              </a:solidFill>
              <a:latin typeface="Arial"/>
              <a:ea typeface="Arial"/>
              <a:cs typeface="Arial"/>
              <a:sym typeface="Arial"/>
            </a:endParaRPr>
          </a:p>
        </p:txBody>
      </p:sp>
      <p:sp>
        <p:nvSpPr>
          <p:cNvPr id="292" name="Shape 292"/>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High prevalence rates</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Can intensify eating disorders symptoms and impact treatment (recovery, level of care, drop-out)</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Most common comorbidities:</a:t>
            </a:r>
            <a:endParaRPr b="0" i="0" sz="3200" u="none" cap="none" strike="noStrike">
              <a:solidFill>
                <a:schemeClr val="dk1"/>
              </a:solidFill>
              <a:latin typeface="Arial Narrow"/>
              <a:ea typeface="Arial Narrow"/>
              <a:cs typeface="Arial Narrow"/>
              <a:sym typeface="Arial Narrow"/>
            </a:endParaRPr>
          </a:p>
          <a:p>
            <a:pPr indent="-285750" lvl="1" marL="74295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Mood disorders</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Anxiety disorders</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Arial Narrow"/>
                <a:ea typeface="Arial Narrow"/>
                <a:cs typeface="Arial Narrow"/>
                <a:sym typeface="Arial Narrow"/>
              </a:rPr>
              <a:t>Substance abuse</a:t>
            </a:r>
            <a:endParaRPr b="0" i="0" sz="2800" u="none" cap="none" strike="noStrike">
              <a:solidFill>
                <a:schemeClr val="dk1"/>
              </a:solidFill>
              <a:latin typeface="Arial Narrow"/>
              <a:ea typeface="Arial Narrow"/>
              <a:cs typeface="Arial Narrow"/>
              <a:sym typeface="Arial Narrow"/>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Treatment should address co-existing conditions and eating disorders</a:t>
            </a:r>
            <a:endParaRPr b="0" i="0" sz="3200" u="none" cap="none" strike="noStrike">
              <a:solidFill>
                <a:schemeClr val="dk1"/>
              </a:solidFill>
              <a:latin typeface="Arial Narrow"/>
              <a:ea typeface="Arial Narrow"/>
              <a:cs typeface="Arial Narrow"/>
              <a:sym typeface="Arial Narrow"/>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Arial Narrow"/>
              <a:ea typeface="Arial Narrow"/>
              <a:cs typeface="Arial Narrow"/>
              <a:sym typeface="Arial Narrow"/>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Arial Narrow"/>
              <a:ea typeface="Arial Narrow"/>
              <a:cs typeface="Arial Narrow"/>
              <a:sym typeface="Arial Narrow"/>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Health Consequences</a:t>
            </a:r>
            <a:endParaRPr b="1" i="0" sz="4400" u="none" cap="none" strike="noStrike">
              <a:solidFill>
                <a:srgbClr val="005DAA"/>
              </a:solidFill>
              <a:latin typeface="Arial"/>
              <a:ea typeface="Arial"/>
              <a:cs typeface="Arial"/>
              <a:sym typeface="Arial"/>
            </a:endParaRPr>
          </a:p>
        </p:txBody>
      </p:sp>
      <p:sp>
        <p:nvSpPr>
          <p:cNvPr id="299" name="Shape 299"/>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Cardiovascular (muscle loss, low or irregular heartbeat)</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Gastrointestinal (bloating, nausea, constipation)</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Neurological (difficulty concentrating, sleep apnea)</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Endocrine (hormonal changes – estrogen, testosterone, thyroid)</a:t>
            </a:r>
            <a:endParaRPr b="0"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0" lang="en-US" sz="3959" u="none" cap="none" strike="noStrike">
                <a:solidFill>
                  <a:srgbClr val="005DAA"/>
                </a:solidFill>
                <a:latin typeface="Arial"/>
                <a:ea typeface="Arial"/>
                <a:cs typeface="Arial"/>
                <a:sym typeface="Arial"/>
              </a:rPr>
              <a:t>Serious, Potentially </a:t>
            </a:r>
            <a:br>
              <a:rPr b="1" i="0" lang="en-US" sz="3959" u="none" cap="none" strike="noStrike">
                <a:solidFill>
                  <a:srgbClr val="005DAA"/>
                </a:solidFill>
                <a:latin typeface="Arial"/>
                <a:ea typeface="Arial"/>
                <a:cs typeface="Arial"/>
                <a:sym typeface="Arial"/>
              </a:rPr>
            </a:br>
            <a:r>
              <a:rPr b="1" i="0" lang="en-US" sz="3959" u="none" cap="none" strike="noStrike">
                <a:solidFill>
                  <a:srgbClr val="005DAA"/>
                </a:solidFill>
                <a:latin typeface="Arial"/>
                <a:ea typeface="Arial"/>
                <a:cs typeface="Arial"/>
                <a:sym typeface="Arial"/>
              </a:rPr>
              <a:t>Fatal Illnesses</a:t>
            </a:r>
            <a:endParaRPr b="1" i="0" sz="3959" u="none" cap="none" strike="noStrike">
              <a:solidFill>
                <a:srgbClr val="005DAA"/>
              </a:solidFill>
              <a:latin typeface="Arial"/>
              <a:ea typeface="Arial"/>
              <a:cs typeface="Arial"/>
              <a:sym typeface="Arial"/>
            </a:endParaRPr>
          </a:p>
        </p:txBody>
      </p:sp>
      <p:sp>
        <p:nvSpPr>
          <p:cNvPr id="306" name="Shape 306"/>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A review of nearly fifty years of research confirms that AN has the highest mortality rate of any psychiatric disorder. </a:t>
            </a:r>
            <a:endParaRPr b="0" i="0" sz="296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Risk of death from suicide or medical complications is markedly increased for individuals with eating disorders. </a:t>
            </a:r>
            <a:endParaRPr b="0" i="0" sz="296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Arial Narrow"/>
                <a:ea typeface="Arial Narrow"/>
                <a:cs typeface="Arial Narrow"/>
                <a:sym typeface="Arial Narrow"/>
              </a:rPr>
              <a:t>A study on BN and EDNOS found elevated mortality risks similar to those for AN.</a:t>
            </a:r>
            <a:endParaRPr b="0" i="0" sz="296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What Are Eating Disorders?</a:t>
            </a:r>
            <a:endParaRPr b="1" i="0" sz="4400" u="none" cap="none" strike="noStrike">
              <a:solidFill>
                <a:srgbClr val="005DAA"/>
              </a:solidFill>
              <a:latin typeface="Arial"/>
              <a:ea typeface="Arial"/>
              <a:cs typeface="Arial"/>
              <a:sym typeface="Arial"/>
            </a:endParaRPr>
          </a:p>
        </p:txBody>
      </p:sp>
      <p:sp>
        <p:nvSpPr>
          <p:cNvPr id="181" name="Shape 181"/>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Real, life-threatening illnesses with potentially fatal consequences.</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Involve extreme emotions, attitudes, and behaviors surrounding weight, food, and size.</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Caused by a range of biological, psychological, and sociocultural factors</a:t>
            </a:r>
            <a:endParaRPr b="0"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4C854"/>
              </a:buClr>
              <a:buSzPts val="4000"/>
              <a:buFont typeface="Arial"/>
              <a:buNone/>
            </a:pPr>
            <a:r>
              <a:rPr b="1" i="0" lang="en-US" sz="4000" u="none" cap="none" strike="noStrike">
                <a:solidFill>
                  <a:srgbClr val="94C854"/>
                </a:solidFill>
                <a:latin typeface="Arial"/>
                <a:ea typeface="Arial"/>
                <a:cs typeface="Arial"/>
                <a:sym typeface="Arial"/>
              </a:rPr>
              <a:t>SEEKING TREATMENT</a:t>
            </a:r>
            <a:endParaRPr b="1" i="0" sz="4000" u="none" cap="none" strike="noStrike">
              <a:solidFill>
                <a:srgbClr val="94C854"/>
              </a:solidFill>
              <a:latin typeface="Arial"/>
              <a:ea typeface="Arial"/>
              <a:cs typeface="Arial"/>
              <a:sym typeface="Arial"/>
            </a:endParaRPr>
          </a:p>
        </p:txBody>
      </p:sp>
      <p:sp>
        <p:nvSpPr>
          <p:cNvPr id="313" name="Shape 3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Narrow"/>
                <a:ea typeface="Arial Narrow"/>
                <a:cs typeface="Arial Narrow"/>
                <a:sym typeface="Arial Narrow"/>
              </a:rPr>
              <a:t>Help is Available!</a:t>
            </a:r>
            <a:endParaRPr b="0" i="0" sz="2000" u="none" cap="none" strike="noStrike">
              <a:solidFill>
                <a:schemeClr val="lt1"/>
              </a:solidFill>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0" lang="en-US" sz="3959" u="none" cap="none" strike="noStrike">
                <a:solidFill>
                  <a:srgbClr val="005DAA"/>
                </a:solidFill>
                <a:latin typeface="Arial"/>
                <a:ea typeface="Arial"/>
                <a:cs typeface="Arial"/>
                <a:sym typeface="Arial"/>
              </a:rPr>
              <a:t>Serious, Life-Threatening, </a:t>
            </a:r>
            <a:br>
              <a:rPr b="1" i="0" lang="en-US" sz="3959" u="none" cap="none" strike="noStrike">
                <a:solidFill>
                  <a:srgbClr val="005DAA"/>
                </a:solidFill>
                <a:latin typeface="Arial"/>
                <a:ea typeface="Arial"/>
                <a:cs typeface="Arial"/>
                <a:sym typeface="Arial"/>
              </a:rPr>
            </a:br>
            <a:r>
              <a:rPr b="1" i="0" lang="en-US" sz="3959" u="none" cap="none" strike="noStrike">
                <a:solidFill>
                  <a:srgbClr val="005DAA"/>
                </a:solidFill>
                <a:latin typeface="Arial"/>
                <a:ea typeface="Arial"/>
                <a:cs typeface="Arial"/>
                <a:sym typeface="Arial"/>
              </a:rPr>
              <a:t>&amp; Treatable</a:t>
            </a:r>
            <a:endParaRPr b="1" i="0" sz="3959" u="none" cap="none" strike="noStrike">
              <a:solidFill>
                <a:srgbClr val="005DAA"/>
              </a:solidFill>
              <a:latin typeface="Arial"/>
              <a:ea typeface="Arial"/>
              <a:cs typeface="Arial"/>
              <a:sym typeface="Arial"/>
            </a:endParaRPr>
          </a:p>
        </p:txBody>
      </p:sp>
      <p:sp>
        <p:nvSpPr>
          <p:cNvPr id="320" name="Shape 320"/>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Eating disorders are </a:t>
            </a:r>
            <a:r>
              <a:rPr b="1" i="0" lang="en-US" sz="3200" u="none" cap="none" strike="noStrike">
                <a:solidFill>
                  <a:schemeClr val="dk1"/>
                </a:solidFill>
                <a:latin typeface="Arial Narrow"/>
                <a:ea typeface="Arial Narrow"/>
                <a:cs typeface="Arial Narrow"/>
                <a:sym typeface="Arial Narrow"/>
              </a:rPr>
              <a:t>not fads or phases</a:t>
            </a:r>
            <a:r>
              <a:rPr b="0" i="0" lang="en-US" sz="3200" u="none" cap="none" strike="noStrike">
                <a:solidFill>
                  <a:schemeClr val="dk1"/>
                </a:solidFill>
                <a:latin typeface="Arial Narrow"/>
                <a:ea typeface="Arial Narrow"/>
                <a:cs typeface="Arial Narrow"/>
                <a:sym typeface="Arial Narrow"/>
              </a:rPr>
              <a:t>, and they have the </a:t>
            </a:r>
            <a:r>
              <a:rPr b="1" i="0" lang="en-US" sz="3200" u="none" cap="none" strike="noStrike">
                <a:solidFill>
                  <a:schemeClr val="dk1"/>
                </a:solidFill>
                <a:latin typeface="Arial Narrow"/>
                <a:ea typeface="Arial Narrow"/>
                <a:cs typeface="Arial Narrow"/>
                <a:sym typeface="Arial Narrow"/>
              </a:rPr>
              <a:t>highest mortality rate </a:t>
            </a:r>
            <a:r>
              <a:rPr b="0" i="0" lang="en-US" sz="3200" u="none" cap="none" strike="noStrike">
                <a:solidFill>
                  <a:schemeClr val="dk1"/>
                </a:solidFill>
                <a:latin typeface="Arial Narrow"/>
                <a:ea typeface="Arial Narrow"/>
                <a:cs typeface="Arial Narrow"/>
                <a:sym typeface="Arial Narrow"/>
              </a:rPr>
              <a:t>of any psychiatric disorder.</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Serious effects on health, productivity, and relationships</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Early intervention increases likelihood of a full recovery.</a:t>
            </a:r>
            <a:endParaRPr b="0"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Eating Disorders Treatment</a:t>
            </a:r>
            <a:endParaRPr b="1" i="0" sz="4400" u="none" cap="none" strike="noStrike">
              <a:solidFill>
                <a:srgbClr val="005DAA"/>
              </a:solidFill>
              <a:latin typeface="Arial"/>
              <a:ea typeface="Arial"/>
              <a:cs typeface="Arial"/>
              <a:sym typeface="Arial"/>
            </a:endParaRPr>
          </a:p>
        </p:txBody>
      </p:sp>
      <p:grpSp>
        <p:nvGrpSpPr>
          <p:cNvPr id="327" name="Shape 327"/>
          <p:cNvGrpSpPr/>
          <p:nvPr/>
        </p:nvGrpSpPr>
        <p:grpSpPr>
          <a:xfrm>
            <a:off x="604934" y="1828792"/>
            <a:ext cx="7764488" cy="3033572"/>
            <a:chOff x="376334" y="609592"/>
            <a:chExt cx="7764488" cy="3033572"/>
          </a:xfrm>
        </p:grpSpPr>
        <p:sp>
          <p:nvSpPr>
            <p:cNvPr id="328" name="Shape 328"/>
            <p:cNvSpPr/>
            <p:nvPr/>
          </p:nvSpPr>
          <p:spPr>
            <a:xfrm rot="-5400000">
              <a:off x="734811" y="403521"/>
              <a:ext cx="2012331" cy="2729284"/>
            </a:xfrm>
            <a:custGeom>
              <a:pathLst>
                <a:path extrusionOk="0" h="120000" w="120000">
                  <a:moveTo>
                    <a:pt x="8412" y="60000"/>
                  </a:moveTo>
                  <a:lnTo>
                    <a:pt x="8412" y="60000"/>
                  </a:lnTo>
                  <a:cubicBezTo>
                    <a:pt x="8412" y="32474"/>
                    <a:pt x="28337" y="9388"/>
                    <a:pt x="54587" y="6499"/>
                  </a:cubicBezTo>
                  <a:cubicBezTo>
                    <a:pt x="80837" y="3611"/>
                    <a:pt x="104943" y="21852"/>
                    <a:pt x="110452" y="48772"/>
                  </a:cubicBezTo>
                  <a:cubicBezTo>
                    <a:pt x="115961" y="75692"/>
                    <a:pt x="101095" y="102606"/>
                    <a:pt x="76001" y="111144"/>
                  </a:cubicBezTo>
                  <a:lnTo>
                    <a:pt x="75484" y="116547"/>
                  </a:lnTo>
                  <a:lnTo>
                    <a:pt x="55339" y="108677"/>
                  </a:lnTo>
                  <a:lnTo>
                    <a:pt x="77597" y="94482"/>
                  </a:lnTo>
                  <a:lnTo>
                    <a:pt x="77120" y="99462"/>
                  </a:lnTo>
                  <a:cubicBezTo>
                    <a:pt x="94075" y="89775"/>
                    <a:pt x="102346" y="67351"/>
                    <a:pt x="96605" y="46637"/>
                  </a:cubicBezTo>
                  <a:cubicBezTo>
                    <a:pt x="90864" y="25924"/>
                    <a:pt x="72824" y="13105"/>
                    <a:pt x="54109" y="16439"/>
                  </a:cubicBezTo>
                  <a:cubicBezTo>
                    <a:pt x="35393" y="19772"/>
                    <a:pt x="21588" y="38264"/>
                    <a:pt x="21588" y="60000"/>
                  </a:cubicBezTo>
                  <a:close/>
                </a:path>
              </a:pathLst>
            </a:custGeom>
            <a:solidFill>
              <a:srgbClr val="005DA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Shape 329"/>
            <p:cNvSpPr/>
            <p:nvPr/>
          </p:nvSpPr>
          <p:spPr>
            <a:xfrm>
              <a:off x="909727" y="1447802"/>
              <a:ext cx="1439029" cy="5130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Shape 330"/>
            <p:cNvSpPr txBox="1"/>
            <p:nvPr/>
          </p:nvSpPr>
          <p:spPr>
            <a:xfrm>
              <a:off x="909727" y="1447802"/>
              <a:ext cx="1439029" cy="51303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Narrow"/>
                  <a:ea typeface="Arial Narrow"/>
                  <a:cs typeface="Arial Narrow"/>
                  <a:sym typeface="Arial Narrow"/>
                </a:rPr>
                <a:t>Intervention</a:t>
              </a:r>
              <a:endParaRPr b="1" i="0" sz="1400" u="none" cap="none" strike="noStrike">
                <a:solidFill>
                  <a:schemeClr val="dk1"/>
                </a:solidFill>
                <a:latin typeface="Arial Narrow"/>
                <a:ea typeface="Arial Narrow"/>
                <a:cs typeface="Arial Narrow"/>
                <a:sym typeface="Arial Narrow"/>
              </a:endParaRPr>
            </a:p>
          </p:txBody>
        </p:sp>
        <p:sp>
          <p:nvSpPr>
            <p:cNvPr id="331" name="Shape 331"/>
            <p:cNvSpPr/>
            <p:nvPr/>
          </p:nvSpPr>
          <p:spPr>
            <a:xfrm rot="-5400000">
              <a:off x="2273033" y="922680"/>
              <a:ext cx="2347775" cy="3093193"/>
            </a:xfrm>
            <a:custGeom>
              <a:pathLst>
                <a:path extrusionOk="0" h="120000" w="120000">
                  <a:moveTo>
                    <a:pt x="101661" y="28379"/>
                  </a:moveTo>
                  <a:lnTo>
                    <a:pt x="91934" y="35762"/>
                  </a:lnTo>
                  <a:lnTo>
                    <a:pt x="91934" y="35762"/>
                  </a:lnTo>
                  <a:cubicBezTo>
                    <a:pt x="82931" y="20470"/>
                    <a:pt x="66446" y="13235"/>
                    <a:pt x="50726" y="17676"/>
                  </a:cubicBezTo>
                  <a:cubicBezTo>
                    <a:pt x="35005" y="22117"/>
                    <a:pt x="23428" y="37279"/>
                    <a:pt x="21786" y="55579"/>
                  </a:cubicBezTo>
                  <a:cubicBezTo>
                    <a:pt x="20144" y="73878"/>
                    <a:pt x="28789" y="91380"/>
                    <a:pt x="43398" y="99330"/>
                  </a:cubicBezTo>
                  <a:lnTo>
                    <a:pt x="42908" y="94067"/>
                  </a:lnTo>
                  <a:lnTo>
                    <a:pt x="64500" y="108371"/>
                  </a:lnTo>
                  <a:lnTo>
                    <a:pt x="45021" y="116780"/>
                  </a:lnTo>
                  <a:lnTo>
                    <a:pt x="44496" y="111137"/>
                  </a:lnTo>
                  <a:lnTo>
                    <a:pt x="44496" y="111137"/>
                  </a:lnTo>
                  <a:cubicBezTo>
                    <a:pt x="23141" y="104143"/>
                    <a:pt x="8564" y="83632"/>
                    <a:pt x="8413" y="60362"/>
                  </a:cubicBezTo>
                  <a:cubicBezTo>
                    <a:pt x="8262" y="37093"/>
                    <a:pt x="22570" y="16379"/>
                    <a:pt x="43832" y="9086"/>
                  </a:cubicBezTo>
                  <a:cubicBezTo>
                    <a:pt x="65094" y="1793"/>
                    <a:pt x="88456" y="9587"/>
                    <a:pt x="101661" y="28379"/>
                  </a:cubicBezTo>
                  <a:close/>
                </a:path>
              </a:pathLst>
            </a:custGeom>
            <a:solidFill>
              <a:srgbClr val="005DA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Shape 332"/>
            <p:cNvSpPr/>
            <p:nvPr/>
          </p:nvSpPr>
          <p:spPr>
            <a:xfrm>
              <a:off x="2524991" y="2216726"/>
              <a:ext cx="1614055" cy="8039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Shape 333"/>
            <p:cNvSpPr txBox="1"/>
            <p:nvPr/>
          </p:nvSpPr>
          <p:spPr>
            <a:xfrm>
              <a:off x="2524991" y="2216726"/>
              <a:ext cx="1614055" cy="80398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Narrow"/>
                  <a:ea typeface="Arial Narrow"/>
                  <a:cs typeface="Arial Narrow"/>
                  <a:sym typeface="Arial Narrow"/>
                </a:rPr>
                <a:t>Professional Treatment</a:t>
              </a:r>
              <a:endParaRPr b="1" i="0" sz="2000" u="none" cap="none" strike="noStrike">
                <a:solidFill>
                  <a:schemeClr val="dk1"/>
                </a:solidFill>
                <a:latin typeface="Arial Narrow"/>
                <a:ea typeface="Arial Narrow"/>
                <a:cs typeface="Arial Narrow"/>
                <a:sym typeface="Arial Narrow"/>
              </a:endParaRPr>
            </a:p>
          </p:txBody>
        </p:sp>
        <p:sp>
          <p:nvSpPr>
            <p:cNvPr id="334" name="Shape 334"/>
            <p:cNvSpPr/>
            <p:nvPr/>
          </p:nvSpPr>
          <p:spPr>
            <a:xfrm rot="-5400000">
              <a:off x="4141840" y="196884"/>
              <a:ext cx="2336153" cy="3161569"/>
            </a:xfrm>
            <a:custGeom>
              <a:pathLst>
                <a:path extrusionOk="0" h="120000" w="120000">
                  <a:moveTo>
                    <a:pt x="17911" y="28900"/>
                  </a:moveTo>
                  <a:lnTo>
                    <a:pt x="17911" y="28900"/>
                  </a:lnTo>
                  <a:cubicBezTo>
                    <a:pt x="30876" y="9829"/>
                    <a:pt x="54171" y="1671"/>
                    <a:pt x="75550" y="8717"/>
                  </a:cubicBezTo>
                  <a:cubicBezTo>
                    <a:pt x="96928" y="15763"/>
                    <a:pt x="111493" y="36398"/>
                    <a:pt x="111588" y="59773"/>
                  </a:cubicBezTo>
                  <a:cubicBezTo>
                    <a:pt x="111682" y="83148"/>
                    <a:pt x="97284" y="103911"/>
                    <a:pt x="75964" y="111144"/>
                  </a:cubicBezTo>
                  <a:lnTo>
                    <a:pt x="75446" y="116565"/>
                  </a:lnTo>
                  <a:lnTo>
                    <a:pt x="55351" y="108654"/>
                  </a:lnTo>
                  <a:lnTo>
                    <a:pt x="77559" y="94452"/>
                  </a:lnTo>
                  <a:lnTo>
                    <a:pt x="77081" y="99454"/>
                  </a:lnTo>
                  <a:cubicBezTo>
                    <a:pt x="91604" y="91186"/>
                    <a:pt x="100035" y="73351"/>
                    <a:pt x="98152" y="54884"/>
                  </a:cubicBezTo>
                  <a:cubicBezTo>
                    <a:pt x="96269" y="36417"/>
                    <a:pt x="84477" y="21294"/>
                    <a:pt x="68682" y="17092"/>
                  </a:cubicBezTo>
                  <a:cubicBezTo>
                    <a:pt x="52888" y="12889"/>
                    <a:pt x="36493" y="20512"/>
                    <a:pt x="27711" y="36141"/>
                  </a:cubicBezTo>
                  <a:close/>
                </a:path>
              </a:pathLst>
            </a:custGeom>
            <a:solidFill>
              <a:srgbClr val="005DA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Shape 335"/>
            <p:cNvSpPr/>
            <p:nvPr/>
          </p:nvSpPr>
          <p:spPr>
            <a:xfrm>
              <a:off x="4262529" y="1371603"/>
              <a:ext cx="1936523" cy="5130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Shape 336"/>
            <p:cNvSpPr txBox="1"/>
            <p:nvPr/>
          </p:nvSpPr>
          <p:spPr>
            <a:xfrm>
              <a:off x="4262529" y="1371603"/>
              <a:ext cx="1936523" cy="51303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Narrow"/>
                  <a:ea typeface="Arial Narrow"/>
                  <a:cs typeface="Arial Narrow"/>
                  <a:sym typeface="Arial Narrow"/>
                </a:rPr>
                <a:t>Ongoing Support</a:t>
              </a:r>
              <a:endParaRPr b="1" i="0" sz="2000" u="none" cap="none" strike="noStrike">
                <a:solidFill>
                  <a:schemeClr val="dk1"/>
                </a:solidFill>
                <a:latin typeface="Arial Narrow"/>
                <a:ea typeface="Arial Narrow"/>
                <a:cs typeface="Arial Narrow"/>
                <a:sym typeface="Arial Narrow"/>
              </a:endParaRPr>
            </a:p>
          </p:txBody>
        </p:sp>
        <p:sp>
          <p:nvSpPr>
            <p:cNvPr id="337" name="Shape 337"/>
            <p:cNvSpPr/>
            <p:nvPr/>
          </p:nvSpPr>
          <p:spPr>
            <a:xfrm rot="-4956911">
              <a:off x="6051080" y="1345267"/>
              <a:ext cx="1825182" cy="2137437"/>
            </a:xfrm>
            <a:prstGeom prst="blockArc">
              <a:avLst>
                <a:gd fmla="val 0" name="adj1"/>
                <a:gd fmla="val 18900000" name="adj2"/>
                <a:gd fmla="val 12740" name="adj3"/>
              </a:avLst>
            </a:prstGeom>
            <a:solidFill>
              <a:srgbClr val="005DA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Shape 338"/>
            <p:cNvSpPr/>
            <p:nvPr/>
          </p:nvSpPr>
          <p:spPr>
            <a:xfrm>
              <a:off x="6303044" y="2031504"/>
              <a:ext cx="1364753" cy="7172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Shape 339"/>
            <p:cNvSpPr txBox="1"/>
            <p:nvPr/>
          </p:nvSpPr>
          <p:spPr>
            <a:xfrm>
              <a:off x="6303044" y="2031504"/>
              <a:ext cx="1364753" cy="71723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Narrow"/>
                  <a:ea typeface="Arial Narrow"/>
                  <a:cs typeface="Arial Narrow"/>
                  <a:sym typeface="Arial Narrow"/>
                </a:rPr>
                <a:t>Recovery</a:t>
              </a:r>
              <a:endParaRPr b="1" i="0" sz="1600" u="none" cap="none" strike="noStrike">
                <a:solidFill>
                  <a:schemeClr val="dk1"/>
                </a:solidFill>
                <a:latin typeface="Arial Narrow"/>
                <a:ea typeface="Arial Narrow"/>
                <a:cs typeface="Arial Narrow"/>
                <a:sym typeface="Arial Narrow"/>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Individualized Care</a:t>
            </a:r>
            <a:endParaRPr b="1" i="0" sz="4400" u="none" cap="none" strike="noStrike">
              <a:solidFill>
                <a:srgbClr val="005DAA"/>
              </a:solidFill>
              <a:latin typeface="Arial"/>
              <a:ea typeface="Arial"/>
              <a:cs typeface="Arial"/>
              <a:sym typeface="Arial"/>
            </a:endParaRPr>
          </a:p>
        </p:txBody>
      </p:sp>
      <p:sp>
        <p:nvSpPr>
          <p:cNvPr id="346" name="Shape 346"/>
          <p:cNvSpPr txBox="1"/>
          <p:nvPr>
            <p:ph idx="1"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4C854"/>
              </a:buClr>
              <a:buSzPts val="2400"/>
              <a:buFont typeface="Arial"/>
              <a:buNone/>
            </a:pPr>
            <a:r>
              <a:rPr b="1" i="0" lang="en-US" sz="2400" u="sng" cap="none" strike="noStrike">
                <a:solidFill>
                  <a:srgbClr val="94C854"/>
                </a:solidFill>
                <a:latin typeface="Arial"/>
                <a:ea typeface="Arial"/>
                <a:cs typeface="Arial"/>
                <a:sym typeface="Arial"/>
              </a:rPr>
              <a:t>TREATMENT PROCESS</a:t>
            </a:r>
            <a:endParaRPr b="1" i="0" sz="2400" u="sng" cap="none" strike="noStrike">
              <a:solidFill>
                <a:srgbClr val="94C854"/>
              </a:solidFill>
              <a:latin typeface="Arial"/>
              <a:ea typeface="Arial"/>
              <a:cs typeface="Arial"/>
              <a:sym typeface="Arial"/>
            </a:endParaRPr>
          </a:p>
        </p:txBody>
      </p:sp>
      <p:sp>
        <p:nvSpPr>
          <p:cNvPr id="347" name="Shape 347"/>
          <p:cNvSpPr txBox="1"/>
          <p:nvPr>
            <p:ph idx="2" type="body"/>
          </p:nvPr>
        </p:nvSpPr>
        <p:spPr>
          <a:xfrm>
            <a:off x="4645025" y="2174875"/>
            <a:ext cx="4041775"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Arial Narrow"/>
                <a:ea typeface="Arial Narrow"/>
                <a:cs typeface="Arial Narrow"/>
                <a:sym typeface="Arial Narrow"/>
              </a:rPr>
              <a:t>Initial assessment/diagnosis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cap="none" strike="noStrike">
                <a:solidFill>
                  <a:schemeClr val="dk1"/>
                </a:solidFill>
                <a:latin typeface="Arial Narrow"/>
                <a:ea typeface="Arial Narrow"/>
                <a:cs typeface="Arial Narrow"/>
                <a:sym typeface="Arial Narrow"/>
              </a:rPr>
              <a:t>Interview providers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cap="none" strike="noStrike">
                <a:solidFill>
                  <a:schemeClr val="dk1"/>
                </a:solidFill>
                <a:latin typeface="Arial Narrow"/>
                <a:ea typeface="Arial Narrow"/>
                <a:cs typeface="Arial Narrow"/>
                <a:sym typeface="Arial Narrow"/>
              </a:rPr>
              <a:t>Communicate with all involved</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cap="none" strike="noStrike">
                <a:solidFill>
                  <a:schemeClr val="dk1"/>
                </a:solidFill>
                <a:latin typeface="Arial Narrow"/>
                <a:ea typeface="Arial Narrow"/>
                <a:cs typeface="Arial Narrow"/>
                <a:sym typeface="Arial Narrow"/>
              </a:rPr>
              <a:t>Develop a maintenance plan</a:t>
            </a:r>
            <a:endParaRPr b="0" i="0" sz="2600" u="none" cap="none" strike="noStrike">
              <a:solidFill>
                <a:schemeClr val="dk1"/>
              </a:solidFill>
              <a:latin typeface="Arial Narrow"/>
              <a:ea typeface="Arial Narrow"/>
              <a:cs typeface="Arial Narrow"/>
              <a:sym typeface="Arial Narrow"/>
            </a:endParaRPr>
          </a:p>
        </p:txBody>
      </p:sp>
      <p:pic>
        <p:nvPicPr>
          <p:cNvPr descr="O:\PROGRAM\NEDAwareness Week\NEDAwareness_2017\Website\Purchased Stock Images\Purchased\iStock-522310646.jpg" id="348" name="Shape 348"/>
          <p:cNvPicPr preferRelativeResize="0"/>
          <p:nvPr/>
        </p:nvPicPr>
        <p:blipFill rotWithShape="1">
          <a:blip r:embed="rId3">
            <a:alphaModFix/>
          </a:blip>
          <a:srcRect b="0" l="0" r="20366" t="0"/>
          <a:stretch/>
        </p:blipFill>
        <p:spPr>
          <a:xfrm>
            <a:off x="254599" y="1600200"/>
            <a:ext cx="4165001" cy="3490733"/>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Shape 3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Levels of Care</a:t>
            </a:r>
            <a:endParaRPr b="1" i="0" sz="4400" u="none" cap="none" strike="noStrike">
              <a:solidFill>
                <a:srgbClr val="005DAA"/>
              </a:solidFill>
              <a:latin typeface="Arial"/>
              <a:ea typeface="Arial"/>
              <a:cs typeface="Arial"/>
              <a:sym typeface="Arial"/>
            </a:endParaRPr>
          </a:p>
        </p:txBody>
      </p:sp>
      <p:sp>
        <p:nvSpPr>
          <p:cNvPr id="355" name="Shape 355"/>
          <p:cNvSpPr txBox="1"/>
          <p:nvPr>
            <p:ph idx="1" type="body"/>
          </p:nvPr>
        </p:nvSpPr>
        <p:spPr>
          <a:xfrm>
            <a:off x="228600" y="1600201"/>
            <a:ext cx="8229600" cy="38862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Arial Narrow"/>
                <a:ea typeface="Arial Narrow"/>
                <a:cs typeface="Arial Narrow"/>
                <a:sym typeface="Arial Narrow"/>
              </a:rPr>
              <a:t>Inpatient</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Arial Narrow"/>
                <a:ea typeface="Arial Narrow"/>
                <a:cs typeface="Arial Narrow"/>
                <a:sym typeface="Arial Narrow"/>
              </a:rPr>
              <a:t>Residential</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Arial Narrow"/>
                <a:ea typeface="Arial Narrow"/>
                <a:cs typeface="Arial Narrow"/>
                <a:sym typeface="Arial Narrow"/>
              </a:rPr>
              <a:t>Partial hospitalization</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Arial Narrow"/>
                <a:ea typeface="Arial Narrow"/>
                <a:cs typeface="Arial Narrow"/>
                <a:sym typeface="Arial Narrow"/>
              </a:rPr>
              <a:t>Intensive outpatient</a:t>
            </a:r>
            <a:endParaRPr b="0" i="0" sz="28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Arial Narrow"/>
                <a:ea typeface="Arial Narrow"/>
                <a:cs typeface="Arial Narrow"/>
                <a:sym typeface="Arial Narrow"/>
              </a:rPr>
              <a:t>Outpatient </a:t>
            </a:r>
            <a:endParaRPr b="0" i="0" sz="3600" u="none" cap="none" strike="noStrike">
              <a:solidFill>
                <a:schemeClr val="dk1"/>
              </a:solidFill>
              <a:latin typeface="Arial Narrow"/>
              <a:ea typeface="Arial Narrow"/>
              <a:cs typeface="Arial Narrow"/>
              <a:sym typeface="Arial Narrow"/>
            </a:endParaRPr>
          </a:p>
        </p:txBody>
      </p:sp>
      <p:pic>
        <p:nvPicPr>
          <p:cNvPr descr="C:\Users\chamilton\Downloads\Pictures\diversity-hands_200.jpg" id="356" name="Shape 356"/>
          <p:cNvPicPr preferRelativeResize="0"/>
          <p:nvPr/>
        </p:nvPicPr>
        <p:blipFill rotWithShape="1">
          <a:blip r:embed="rId3">
            <a:alphaModFix/>
          </a:blip>
          <a:srcRect b="0" l="0" r="0" t="0"/>
          <a:stretch/>
        </p:blipFill>
        <p:spPr>
          <a:xfrm>
            <a:off x="5029200" y="1600201"/>
            <a:ext cx="3505200" cy="350520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4C854"/>
              </a:buClr>
              <a:buSzPts val="4000"/>
              <a:buFont typeface="Arial"/>
              <a:buNone/>
            </a:pPr>
            <a:r>
              <a:rPr b="1" i="0" lang="en-US" sz="4000" u="none" cap="none" strike="noStrike">
                <a:solidFill>
                  <a:srgbClr val="94C854"/>
                </a:solidFill>
                <a:latin typeface="Arial"/>
                <a:ea typeface="Arial"/>
                <a:cs typeface="Arial"/>
                <a:sym typeface="Arial"/>
              </a:rPr>
              <a:t>SUPPORT &amp; RESOURCES</a:t>
            </a:r>
            <a:endParaRPr b="1" i="0" sz="4000" u="none" cap="none" strike="noStrike">
              <a:solidFill>
                <a:srgbClr val="94C854"/>
              </a:solidFill>
              <a:latin typeface="Arial"/>
              <a:ea typeface="Arial"/>
              <a:cs typeface="Arial"/>
              <a:sym typeface="Arial"/>
            </a:endParaRPr>
          </a:p>
        </p:txBody>
      </p:sp>
      <p:sp>
        <p:nvSpPr>
          <p:cNvPr id="363" name="Shape 36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Narrow"/>
                <a:ea typeface="Arial Narrow"/>
                <a:cs typeface="Arial Narrow"/>
                <a:sym typeface="Arial Narrow"/>
              </a:rPr>
              <a:t>Where to Find Help</a:t>
            </a:r>
            <a:endParaRPr b="0" i="0" sz="2000" u="none" cap="none" strike="noStrike">
              <a:solidFill>
                <a:schemeClr val="lt1"/>
              </a:solidFill>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pic>
        <p:nvPicPr>
          <p:cNvPr descr="Screen Clipping" id="369" name="Shape 369"/>
          <p:cNvPicPr preferRelativeResize="0"/>
          <p:nvPr/>
        </p:nvPicPr>
        <p:blipFill rotWithShape="1">
          <a:blip r:embed="rId3">
            <a:alphaModFix/>
          </a:blip>
          <a:srcRect b="0" l="0" r="0" t="0"/>
          <a:stretch/>
        </p:blipFill>
        <p:spPr>
          <a:xfrm>
            <a:off x="762000" y="457200"/>
            <a:ext cx="7498080" cy="2771186"/>
          </a:xfrm>
          <a:prstGeom prst="rect">
            <a:avLst/>
          </a:prstGeom>
          <a:noFill/>
          <a:ln>
            <a:noFill/>
          </a:ln>
        </p:spPr>
      </p:pic>
      <p:sp>
        <p:nvSpPr>
          <p:cNvPr id="370" name="Shape 370"/>
          <p:cNvSpPr txBox="1"/>
          <p:nvPr/>
        </p:nvSpPr>
        <p:spPr>
          <a:xfrm>
            <a:off x="624840" y="3581400"/>
            <a:ext cx="7772400" cy="120032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Contact the NEDA Helpline by phone or click-chat </a:t>
            </a:r>
            <a:br>
              <a:rPr b="0" i="0" lang="en-US" sz="2400" u="none" cap="none" strike="noStrike">
                <a:solidFill>
                  <a:schemeClr val="dk1"/>
                </a:solidFill>
                <a:latin typeface="Arial Narrow"/>
                <a:ea typeface="Arial Narrow"/>
                <a:cs typeface="Arial Narrow"/>
                <a:sym typeface="Arial Narrow"/>
              </a:rPr>
            </a:br>
            <a:r>
              <a:rPr b="0" i="0" lang="en-US" sz="2400" u="none" cap="none" strike="noStrike">
                <a:solidFill>
                  <a:schemeClr val="dk1"/>
                </a:solidFill>
                <a:latin typeface="Arial Narrow"/>
                <a:ea typeface="Arial Narrow"/>
                <a:cs typeface="Arial Narrow"/>
                <a:sym typeface="Arial Narrow"/>
              </a:rPr>
              <a:t>Mon-Thurs 9-9, Fri 9-5 EST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24/7 crisis support: text “NEDA” to 741741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0" lang="en-US" sz="3959" u="none" cap="none" strike="noStrike">
                <a:solidFill>
                  <a:srgbClr val="005DAA"/>
                </a:solidFill>
                <a:latin typeface="Arial"/>
                <a:ea typeface="Arial"/>
                <a:cs typeface="Arial"/>
                <a:sym typeface="Arial"/>
              </a:rPr>
              <a:t>Eating Disorder Screening Tool</a:t>
            </a:r>
            <a:endParaRPr b="1" i="0" sz="4400" u="none" cap="none" strike="noStrike">
              <a:solidFill>
                <a:srgbClr val="005DAA"/>
              </a:solidFill>
              <a:latin typeface="Arial"/>
              <a:ea typeface="Arial"/>
              <a:cs typeface="Arial"/>
              <a:sym typeface="Arial"/>
            </a:endParaRPr>
          </a:p>
        </p:txBody>
      </p:sp>
      <p:sp>
        <p:nvSpPr>
          <p:cNvPr id="377" name="Shape 377"/>
          <p:cNvSpPr txBox="1"/>
          <p:nvPr>
            <p:ph idx="1" type="body"/>
          </p:nvPr>
        </p:nvSpPr>
        <p:spPr>
          <a:xfrm>
            <a:off x="457200" y="1600201"/>
            <a:ext cx="3657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96% of participants identified as at-risk</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100,000 screenings taken since February 2017</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Quick access to help </a:t>
            </a:r>
            <a:endParaRPr b="0" i="0" sz="3200" u="none" cap="none" strike="noStrike">
              <a:solidFill>
                <a:schemeClr val="dk1"/>
              </a:solidFill>
              <a:latin typeface="Arial Narrow"/>
              <a:ea typeface="Arial Narrow"/>
              <a:cs typeface="Arial Narrow"/>
              <a:sym typeface="Arial Narrow"/>
            </a:endParaRPr>
          </a:p>
        </p:txBody>
      </p:sp>
      <p:pic>
        <p:nvPicPr>
          <p:cNvPr descr="Screen Clipping" id="378" name="Shape 378"/>
          <p:cNvPicPr preferRelativeResize="0"/>
          <p:nvPr/>
        </p:nvPicPr>
        <p:blipFill rotWithShape="1">
          <a:blip r:embed="rId3">
            <a:alphaModFix/>
          </a:blip>
          <a:srcRect b="0" l="0" r="0" t="0"/>
          <a:stretch/>
        </p:blipFill>
        <p:spPr>
          <a:xfrm>
            <a:off x="4419600" y="1676400"/>
            <a:ext cx="4385742" cy="338328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NEDA Toolkits</a:t>
            </a:r>
            <a:endParaRPr b="1" i="0" sz="4400" u="none" cap="none" strike="noStrike">
              <a:solidFill>
                <a:srgbClr val="005DAA"/>
              </a:solidFill>
              <a:latin typeface="Arial"/>
              <a:ea typeface="Arial"/>
              <a:cs typeface="Arial"/>
              <a:sym typeface="Arial"/>
            </a:endParaRPr>
          </a:p>
        </p:txBody>
      </p:sp>
      <p:pic>
        <p:nvPicPr>
          <p:cNvPr descr="Screen Clipping" id="385" name="Shape 385"/>
          <p:cNvPicPr preferRelativeResize="0"/>
          <p:nvPr/>
        </p:nvPicPr>
        <p:blipFill rotWithShape="1">
          <a:blip r:embed="rId3">
            <a:alphaModFix/>
          </a:blip>
          <a:srcRect b="0" l="0" r="0" t="0"/>
          <a:stretch/>
        </p:blipFill>
        <p:spPr>
          <a:xfrm>
            <a:off x="5819438" y="2057400"/>
            <a:ext cx="2410162" cy="3153215"/>
          </a:xfrm>
          <a:prstGeom prst="rect">
            <a:avLst/>
          </a:prstGeom>
          <a:noFill/>
          <a:ln>
            <a:noFill/>
          </a:ln>
          <a:effectLst>
            <a:outerShdw blurRad="50800" rotWithShape="0" algn="tl" dir="2700000" dist="38100">
              <a:srgbClr val="000000">
                <a:alpha val="40000"/>
              </a:srgbClr>
            </a:outerShdw>
          </a:effectLst>
        </p:spPr>
      </p:pic>
      <p:pic>
        <p:nvPicPr>
          <p:cNvPr descr="Screen Clipping" id="386" name="Shape 386"/>
          <p:cNvPicPr preferRelativeResize="0"/>
          <p:nvPr/>
        </p:nvPicPr>
        <p:blipFill rotWithShape="1">
          <a:blip r:embed="rId4">
            <a:alphaModFix/>
          </a:blip>
          <a:srcRect b="0" l="0" r="0" t="0"/>
          <a:stretch/>
        </p:blipFill>
        <p:spPr>
          <a:xfrm>
            <a:off x="3210256" y="2066926"/>
            <a:ext cx="2343477" cy="3143689"/>
          </a:xfrm>
          <a:prstGeom prst="rect">
            <a:avLst/>
          </a:prstGeom>
          <a:noFill/>
          <a:ln>
            <a:noFill/>
          </a:ln>
          <a:effectLst>
            <a:outerShdw blurRad="50800" rotWithShape="0" algn="tl" dir="2700000" dist="38100">
              <a:srgbClr val="000000">
                <a:alpha val="40000"/>
              </a:srgbClr>
            </a:outerShdw>
          </a:effectLst>
        </p:spPr>
      </p:pic>
      <p:pic>
        <p:nvPicPr>
          <p:cNvPr descr="Screen Clipping" id="387" name="Shape 387"/>
          <p:cNvPicPr preferRelativeResize="0"/>
          <p:nvPr/>
        </p:nvPicPr>
        <p:blipFill rotWithShape="1">
          <a:blip r:embed="rId5">
            <a:alphaModFix/>
          </a:blip>
          <a:srcRect b="0" l="0" r="0" t="0"/>
          <a:stretch/>
        </p:blipFill>
        <p:spPr>
          <a:xfrm>
            <a:off x="609600" y="2124084"/>
            <a:ext cx="2372056" cy="308653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How to Help</a:t>
            </a:r>
            <a:endParaRPr b="1" i="0" sz="4400" u="none" cap="none" strike="noStrike">
              <a:solidFill>
                <a:srgbClr val="005DAA"/>
              </a:solidFill>
              <a:latin typeface="Arial"/>
              <a:ea typeface="Arial"/>
              <a:cs typeface="Arial"/>
              <a:sym typeface="Arial"/>
            </a:endParaRPr>
          </a:p>
        </p:txBody>
      </p:sp>
      <p:sp>
        <p:nvSpPr>
          <p:cNvPr id="394" name="Shape 394"/>
          <p:cNvSpPr txBox="1"/>
          <p:nvPr>
            <p:ph idx="1" type="body"/>
          </p:nvPr>
        </p:nvSpPr>
        <p:spPr>
          <a:xfrm>
            <a:off x="457200" y="1371600"/>
            <a:ext cx="4040188"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4C854"/>
              </a:buClr>
              <a:buSzPts val="3200"/>
              <a:buFont typeface="Arial"/>
              <a:buNone/>
            </a:pPr>
            <a:r>
              <a:rPr b="1" i="0" lang="en-US" sz="3200" u="sng" cap="none" strike="noStrike">
                <a:solidFill>
                  <a:srgbClr val="94C854"/>
                </a:solidFill>
                <a:latin typeface="Arial Narrow"/>
                <a:ea typeface="Arial Narrow"/>
                <a:cs typeface="Arial Narrow"/>
                <a:sym typeface="Arial Narrow"/>
              </a:rPr>
              <a:t>DO:</a:t>
            </a:r>
            <a:endParaRPr b="1" i="0" sz="3200" u="sng" cap="none" strike="noStrike">
              <a:solidFill>
                <a:srgbClr val="94C854"/>
              </a:solidFill>
              <a:latin typeface="Arial Narrow"/>
              <a:ea typeface="Arial Narrow"/>
              <a:cs typeface="Arial Narrow"/>
              <a:sym typeface="Arial Narrow"/>
            </a:endParaRPr>
          </a:p>
        </p:txBody>
      </p:sp>
      <p:sp>
        <p:nvSpPr>
          <p:cNvPr id="395" name="Shape 395"/>
          <p:cNvSpPr txBox="1"/>
          <p:nvPr>
            <p:ph idx="2" type="body"/>
          </p:nvPr>
        </p:nvSpPr>
        <p:spPr>
          <a:xfrm>
            <a:off x="457200" y="2011362"/>
            <a:ext cx="4040188"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70000"/>
              </a:lnSpc>
              <a:spcBef>
                <a:spcPts val="0"/>
              </a:spcBef>
              <a:spcAft>
                <a:spcPts val="0"/>
              </a:spcAft>
              <a:buClr>
                <a:schemeClr val="dk1"/>
              </a:buClr>
              <a:buSzPts val="2220"/>
              <a:buFont typeface="Arial"/>
              <a:buChar char="•"/>
            </a:pPr>
            <a:r>
              <a:rPr b="1" i="0" lang="en-US" sz="2220" u="none" cap="none" strike="noStrike">
                <a:solidFill>
                  <a:schemeClr val="dk1"/>
                </a:solidFill>
                <a:latin typeface="Arial Narrow"/>
                <a:ea typeface="Arial Narrow"/>
                <a:cs typeface="Arial Narrow"/>
                <a:sym typeface="Arial Narrow"/>
              </a:rPr>
              <a:t>Learn</a:t>
            </a:r>
            <a:r>
              <a:rPr b="0" i="0" lang="en-US" sz="2220" u="none" cap="none" strike="noStrike">
                <a:solidFill>
                  <a:schemeClr val="dk1"/>
                </a:solidFill>
                <a:latin typeface="Arial Narrow"/>
                <a:ea typeface="Arial Narrow"/>
                <a:cs typeface="Arial Narrow"/>
                <a:sym typeface="Arial Narrow"/>
              </a:rPr>
              <a:t> as much as you can about eating disorders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70000"/>
              </a:lnSpc>
              <a:spcBef>
                <a:spcPts val="1221"/>
              </a:spcBef>
              <a:spcAft>
                <a:spcPts val="0"/>
              </a:spcAft>
              <a:buClr>
                <a:schemeClr val="dk1"/>
              </a:buClr>
              <a:buSzPts val="2220"/>
              <a:buFont typeface="Arial"/>
              <a:buChar char="•"/>
            </a:pPr>
            <a:r>
              <a:rPr b="1" i="0" lang="en-US" sz="2220" u="none" cap="none" strike="noStrike">
                <a:solidFill>
                  <a:schemeClr val="dk1"/>
                </a:solidFill>
                <a:latin typeface="Arial Narrow"/>
                <a:ea typeface="Arial Narrow"/>
                <a:cs typeface="Arial Narrow"/>
                <a:sym typeface="Arial Narrow"/>
              </a:rPr>
              <a:t>Be honest</a:t>
            </a:r>
            <a:r>
              <a:rPr b="0" i="0" lang="en-US" sz="2220" u="none" cap="none" strike="noStrike">
                <a:solidFill>
                  <a:schemeClr val="dk1"/>
                </a:solidFill>
                <a:latin typeface="Arial Narrow"/>
                <a:ea typeface="Arial Narrow"/>
                <a:cs typeface="Arial Narrow"/>
                <a:sym typeface="Arial Narrow"/>
              </a:rPr>
              <a:t> and</a:t>
            </a:r>
            <a:r>
              <a:rPr b="1" i="0" lang="en-US" sz="2220" u="none" cap="none" strike="noStrike">
                <a:solidFill>
                  <a:schemeClr val="dk1"/>
                </a:solidFill>
                <a:latin typeface="Arial Narrow"/>
                <a:ea typeface="Arial Narrow"/>
                <a:cs typeface="Arial Narrow"/>
                <a:sym typeface="Arial Narrow"/>
              </a:rPr>
              <a:t> </a:t>
            </a:r>
            <a:r>
              <a:rPr b="0" i="0" lang="en-US" sz="2220" u="none" cap="none" strike="noStrike">
                <a:solidFill>
                  <a:schemeClr val="dk1"/>
                </a:solidFill>
                <a:latin typeface="Arial Narrow"/>
                <a:ea typeface="Arial Narrow"/>
                <a:cs typeface="Arial Narrow"/>
                <a:sym typeface="Arial Narrow"/>
              </a:rPr>
              <a:t>vocal about your concerns</a:t>
            </a:r>
            <a:endParaRPr b="1" i="0" sz="2220" u="none" cap="none" strike="noStrike">
              <a:solidFill>
                <a:schemeClr val="dk1"/>
              </a:solidFill>
              <a:latin typeface="Arial Narrow"/>
              <a:ea typeface="Arial Narrow"/>
              <a:cs typeface="Arial Narrow"/>
              <a:sym typeface="Arial Narrow"/>
            </a:endParaRPr>
          </a:p>
          <a:p>
            <a:pPr indent="-342900" lvl="0" marL="342900" marR="0" rtl="0" algn="l">
              <a:lnSpc>
                <a:spcPct val="70000"/>
              </a:lnSpc>
              <a:spcBef>
                <a:spcPts val="1221"/>
              </a:spcBef>
              <a:spcAft>
                <a:spcPts val="0"/>
              </a:spcAft>
              <a:buClr>
                <a:schemeClr val="dk1"/>
              </a:buClr>
              <a:buSzPts val="2220"/>
              <a:buFont typeface="Arial"/>
              <a:buChar char="•"/>
            </a:pPr>
            <a:r>
              <a:rPr b="1" i="0" lang="en-US" sz="2220" u="none" cap="none" strike="noStrike">
                <a:solidFill>
                  <a:schemeClr val="dk1"/>
                </a:solidFill>
                <a:latin typeface="Arial Narrow"/>
                <a:ea typeface="Arial Narrow"/>
                <a:cs typeface="Arial Narrow"/>
                <a:sym typeface="Arial Narrow"/>
              </a:rPr>
              <a:t>Be caring and firm</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70000"/>
              </a:lnSpc>
              <a:spcBef>
                <a:spcPts val="1221"/>
              </a:spcBef>
              <a:spcAft>
                <a:spcPts val="0"/>
              </a:spcAft>
              <a:buClr>
                <a:schemeClr val="dk1"/>
              </a:buClr>
              <a:buSzPts val="2220"/>
              <a:buFont typeface="Arial"/>
              <a:buChar char="•"/>
            </a:pPr>
            <a:r>
              <a:rPr b="1" i="0" lang="en-US" sz="2220" u="none" cap="none" strike="noStrike">
                <a:solidFill>
                  <a:schemeClr val="dk1"/>
                </a:solidFill>
                <a:latin typeface="Arial Narrow"/>
                <a:ea typeface="Arial Narrow"/>
                <a:cs typeface="Arial Narrow"/>
                <a:sym typeface="Arial Narrow"/>
              </a:rPr>
              <a:t>Suggest they seek help</a:t>
            </a:r>
            <a:r>
              <a:rPr b="0" i="0" lang="en-US" sz="2220" u="none" cap="none" strike="noStrike">
                <a:solidFill>
                  <a:schemeClr val="dk1"/>
                </a:solidFill>
                <a:latin typeface="Arial Narrow"/>
                <a:ea typeface="Arial Narrow"/>
                <a:cs typeface="Arial Narrow"/>
                <a:sym typeface="Arial Narrow"/>
              </a:rPr>
              <a:t> from a physician an/or therapist</a:t>
            </a:r>
            <a:endParaRPr b="1" i="0" sz="2220" u="none" cap="none" strike="noStrike">
              <a:solidFill>
                <a:schemeClr val="dk1"/>
              </a:solidFill>
              <a:latin typeface="Arial Narrow"/>
              <a:ea typeface="Arial Narrow"/>
              <a:cs typeface="Arial Narrow"/>
              <a:sym typeface="Arial Narrow"/>
            </a:endParaRPr>
          </a:p>
          <a:p>
            <a:pPr indent="-342900" lvl="0" marL="342900" marR="0" rtl="0" algn="l">
              <a:lnSpc>
                <a:spcPct val="70000"/>
              </a:lnSpc>
              <a:spcBef>
                <a:spcPts val="1221"/>
              </a:spcBef>
              <a:spcAft>
                <a:spcPts val="0"/>
              </a:spcAft>
              <a:buClr>
                <a:schemeClr val="dk1"/>
              </a:buClr>
              <a:buSzPts val="2220"/>
              <a:buFont typeface="Arial"/>
              <a:buChar char="•"/>
            </a:pPr>
            <a:r>
              <a:rPr b="1" i="0" lang="en-US" sz="2220" u="none" cap="none" strike="noStrike">
                <a:solidFill>
                  <a:schemeClr val="dk1"/>
                </a:solidFill>
                <a:latin typeface="Arial Narrow"/>
                <a:ea typeface="Arial Narrow"/>
                <a:cs typeface="Arial Narrow"/>
                <a:sym typeface="Arial Narrow"/>
              </a:rPr>
              <a:t>Be a good role model</a:t>
            </a:r>
            <a:r>
              <a:rPr b="0" i="0" lang="en-US" sz="2220" u="none" cap="none" strike="noStrike">
                <a:solidFill>
                  <a:schemeClr val="dk1"/>
                </a:solidFill>
                <a:latin typeface="Arial Narrow"/>
                <a:ea typeface="Arial Narrow"/>
                <a:cs typeface="Arial Narrow"/>
                <a:sym typeface="Arial Narrow"/>
              </a:rPr>
              <a:t>, practice what you preach</a:t>
            </a:r>
            <a:endParaRPr b="1" i="0" sz="2220" u="none" cap="none" strike="noStrike">
              <a:solidFill>
                <a:schemeClr val="dk1"/>
              </a:solidFill>
              <a:latin typeface="Arial Narrow"/>
              <a:ea typeface="Arial Narrow"/>
              <a:cs typeface="Arial Narrow"/>
              <a:sym typeface="Arial Narrow"/>
            </a:endParaRPr>
          </a:p>
        </p:txBody>
      </p:sp>
      <p:sp>
        <p:nvSpPr>
          <p:cNvPr id="396" name="Shape 396"/>
          <p:cNvSpPr txBox="1"/>
          <p:nvPr>
            <p:ph idx="3" type="body"/>
          </p:nvPr>
        </p:nvSpPr>
        <p:spPr>
          <a:xfrm>
            <a:off x="4645025" y="1371600"/>
            <a:ext cx="4041775"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4C854"/>
              </a:buClr>
              <a:buSzPts val="3200"/>
              <a:buFont typeface="Arial"/>
              <a:buNone/>
            </a:pPr>
            <a:r>
              <a:rPr b="1" i="0" lang="en-US" sz="3200" u="sng" cap="none" strike="noStrike">
                <a:solidFill>
                  <a:srgbClr val="94C854"/>
                </a:solidFill>
                <a:latin typeface="Arial Narrow"/>
                <a:ea typeface="Arial Narrow"/>
                <a:cs typeface="Arial Narrow"/>
                <a:sym typeface="Arial Narrow"/>
              </a:rPr>
              <a:t>DON’T:</a:t>
            </a:r>
            <a:endParaRPr b="1" i="0" sz="3200" u="sng" cap="none" strike="noStrike">
              <a:solidFill>
                <a:srgbClr val="94C854"/>
              </a:solidFill>
              <a:latin typeface="Arial Narrow"/>
              <a:ea typeface="Arial Narrow"/>
              <a:cs typeface="Arial Narrow"/>
              <a:sym typeface="Arial Narrow"/>
            </a:endParaRPr>
          </a:p>
        </p:txBody>
      </p:sp>
      <p:sp>
        <p:nvSpPr>
          <p:cNvPr id="397" name="Shape 397"/>
          <p:cNvSpPr txBox="1"/>
          <p:nvPr>
            <p:ph idx="4" type="body"/>
          </p:nvPr>
        </p:nvSpPr>
        <p:spPr>
          <a:xfrm>
            <a:off x="4645025" y="2011362"/>
            <a:ext cx="4041775"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Char char="•"/>
            </a:pPr>
            <a:r>
              <a:rPr b="1" i="0" lang="en-US" sz="2000" u="none" cap="none" strike="noStrike">
                <a:solidFill>
                  <a:schemeClr val="dk1"/>
                </a:solidFill>
                <a:latin typeface="Arial Narrow"/>
                <a:ea typeface="Arial Narrow"/>
                <a:cs typeface="Arial Narrow"/>
                <a:sym typeface="Arial Narrow"/>
              </a:rPr>
              <a:t>Place shame, blame, or guilt</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1100"/>
              </a:spcBef>
              <a:spcAft>
                <a:spcPts val="0"/>
              </a:spcAft>
              <a:buClr>
                <a:schemeClr val="dk1"/>
              </a:buClr>
              <a:buSzPts val="2000"/>
              <a:buFont typeface="Arial"/>
              <a:buChar char="•"/>
            </a:pPr>
            <a:r>
              <a:rPr b="1" i="0" lang="en-US" sz="2000" u="none" cap="none" strike="noStrike">
                <a:solidFill>
                  <a:schemeClr val="dk1"/>
                </a:solidFill>
                <a:latin typeface="Arial Narrow"/>
                <a:ea typeface="Arial Narrow"/>
                <a:cs typeface="Arial Narrow"/>
                <a:sym typeface="Arial Narrow"/>
              </a:rPr>
              <a:t>Make rules or promises </a:t>
            </a:r>
            <a:r>
              <a:rPr b="0" i="0" lang="en-US" sz="2000" u="none" cap="none" strike="noStrike">
                <a:solidFill>
                  <a:schemeClr val="dk1"/>
                </a:solidFill>
                <a:latin typeface="Arial Narrow"/>
                <a:ea typeface="Arial Narrow"/>
                <a:cs typeface="Arial Narrow"/>
                <a:sym typeface="Arial Narrow"/>
              </a:rPr>
              <a:t>that you cannot or will not uphold</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1100"/>
              </a:spcBef>
              <a:spcAft>
                <a:spcPts val="0"/>
              </a:spcAft>
              <a:buClr>
                <a:schemeClr val="dk1"/>
              </a:buClr>
              <a:buSzPts val="2000"/>
              <a:buFont typeface="Arial"/>
              <a:buChar char="•"/>
            </a:pPr>
            <a:r>
              <a:rPr b="1" i="0" lang="en-US" sz="2000" u="none" cap="none" strike="noStrike">
                <a:solidFill>
                  <a:schemeClr val="dk1"/>
                </a:solidFill>
                <a:latin typeface="Arial Narrow"/>
                <a:ea typeface="Arial Narrow"/>
                <a:cs typeface="Arial Narrow"/>
                <a:sym typeface="Arial Narrow"/>
              </a:rPr>
              <a:t>Give simple solutions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1100"/>
              </a:spcBef>
              <a:spcAft>
                <a:spcPts val="0"/>
              </a:spcAft>
              <a:buClr>
                <a:schemeClr val="dk1"/>
              </a:buClr>
              <a:buSzPts val="2000"/>
              <a:buFont typeface="Arial"/>
              <a:buChar char="•"/>
            </a:pPr>
            <a:r>
              <a:rPr b="1" i="0" lang="en-US" sz="2000" u="none" cap="none" strike="noStrike">
                <a:solidFill>
                  <a:schemeClr val="dk1"/>
                </a:solidFill>
                <a:latin typeface="Arial Narrow"/>
                <a:ea typeface="Arial Narrow"/>
                <a:cs typeface="Arial Narrow"/>
                <a:sym typeface="Arial Narrow"/>
              </a:rPr>
              <a:t>Invalidate</a:t>
            </a:r>
            <a:r>
              <a:rPr b="0" i="0" lang="en-US" sz="2000" u="none" cap="none" strike="noStrike">
                <a:solidFill>
                  <a:schemeClr val="dk1"/>
                </a:solidFill>
                <a:latin typeface="Arial Narrow"/>
                <a:ea typeface="Arial Narrow"/>
                <a:cs typeface="Arial Narrow"/>
                <a:sym typeface="Arial Narrow"/>
              </a:rPr>
              <a:t> their experience or try to </a:t>
            </a:r>
            <a:r>
              <a:rPr b="1" i="0" lang="en-US" sz="2000" u="none" cap="none" strike="noStrike">
                <a:solidFill>
                  <a:schemeClr val="dk1"/>
                </a:solidFill>
                <a:latin typeface="Arial Narrow"/>
                <a:ea typeface="Arial Narrow"/>
                <a:cs typeface="Arial Narrow"/>
                <a:sym typeface="Arial Narrow"/>
              </a:rPr>
              <a:t>convince </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1100"/>
              </a:spcBef>
              <a:spcAft>
                <a:spcPts val="0"/>
              </a:spcAft>
              <a:buClr>
                <a:schemeClr val="dk1"/>
              </a:buClr>
              <a:buSzPts val="2000"/>
              <a:buFont typeface="Arial"/>
              <a:buChar char="•"/>
            </a:pPr>
            <a:r>
              <a:rPr b="1" i="0" lang="en-US" sz="2000" u="none" cap="none" strike="noStrike">
                <a:solidFill>
                  <a:schemeClr val="dk1"/>
                </a:solidFill>
                <a:latin typeface="Arial Narrow"/>
                <a:ea typeface="Arial Narrow"/>
                <a:cs typeface="Arial Narrow"/>
                <a:sym typeface="Arial Narrow"/>
              </a:rPr>
              <a:t>Give advice</a:t>
            </a:r>
            <a:r>
              <a:rPr b="0" i="0" lang="en-US" sz="2000" u="none" cap="none" strike="noStrike">
                <a:solidFill>
                  <a:schemeClr val="dk1"/>
                </a:solidFill>
                <a:latin typeface="Arial Narrow"/>
                <a:ea typeface="Arial Narrow"/>
                <a:cs typeface="Arial Narrow"/>
                <a:sym typeface="Arial Narrow"/>
              </a:rPr>
              <a:t> about weight, exercise, or appearance</a:t>
            </a:r>
            <a:endParaRPr b="1" i="0" sz="20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1100"/>
              </a:spcBef>
              <a:spcAft>
                <a:spcPts val="0"/>
              </a:spcAft>
              <a:buClr>
                <a:schemeClr val="dk1"/>
              </a:buClr>
              <a:buSzPts val="2000"/>
              <a:buFont typeface="Arial"/>
              <a:buChar char="•"/>
            </a:pPr>
            <a:r>
              <a:rPr b="1" i="0" lang="en-US" sz="2000" u="none" cap="none" strike="noStrike">
                <a:solidFill>
                  <a:schemeClr val="dk1"/>
                </a:solidFill>
                <a:latin typeface="Arial Narrow"/>
                <a:ea typeface="Arial Narrow"/>
                <a:cs typeface="Arial Narrow"/>
                <a:sym typeface="Arial Narrow"/>
              </a:rPr>
              <a:t>Ignore or avoid </a:t>
            </a:r>
            <a:r>
              <a:rPr b="0" i="0" lang="en-US" sz="2000" u="none" cap="none" strike="noStrike">
                <a:solidFill>
                  <a:schemeClr val="dk1"/>
                </a:solidFill>
                <a:latin typeface="Arial Narrow"/>
                <a:ea typeface="Arial Narrow"/>
                <a:cs typeface="Arial Narrow"/>
                <a:sym typeface="Arial Narrow"/>
              </a:rPr>
              <a:t>the situation until it is severe or life-threatening</a:t>
            </a:r>
            <a:endParaRPr b="0" i="0" sz="2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0" lang="en-US" sz="3959" u="none" cap="none" strike="noStrike">
                <a:solidFill>
                  <a:srgbClr val="005DAA"/>
                </a:solidFill>
                <a:latin typeface="Arial"/>
                <a:ea typeface="Arial"/>
                <a:cs typeface="Arial"/>
                <a:sym typeface="Arial"/>
              </a:rPr>
              <a:t>Who Do Eating Disorders Affect?</a:t>
            </a:r>
            <a:endParaRPr b="1" i="0" sz="3959" u="none" cap="none" strike="noStrike">
              <a:solidFill>
                <a:srgbClr val="005DAA"/>
              </a:solidFill>
              <a:latin typeface="Arial"/>
              <a:ea typeface="Arial"/>
              <a:cs typeface="Arial"/>
              <a:sym typeface="Arial"/>
            </a:endParaRPr>
          </a:p>
        </p:txBody>
      </p:sp>
      <p:sp>
        <p:nvSpPr>
          <p:cNvPr id="188" name="Shape 188"/>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Everyone. </a:t>
            </a:r>
            <a:r>
              <a:rPr b="0" i="0" lang="en-US" sz="3200" u="none" cap="none" strike="noStrike">
                <a:solidFill>
                  <a:schemeClr val="dk1"/>
                </a:solidFill>
                <a:latin typeface="Arial Narrow"/>
                <a:ea typeface="Arial Narrow"/>
                <a:cs typeface="Arial Narrow"/>
                <a:sym typeface="Arial Narrow"/>
              </a:rPr>
              <a:t>People of all genders, ages, races, religions, ethnicities, and sexual orientations can be affected.</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Narrow"/>
                <a:ea typeface="Arial Narrow"/>
                <a:cs typeface="Arial Narrow"/>
                <a:sym typeface="Arial Narrow"/>
              </a:rPr>
              <a:t>As many as </a:t>
            </a:r>
            <a:r>
              <a:rPr b="1" i="0" lang="en-US" sz="3200" u="none" cap="none" strike="noStrike">
                <a:solidFill>
                  <a:schemeClr val="dk1"/>
                </a:solidFill>
                <a:latin typeface="Arial Narrow"/>
                <a:ea typeface="Arial Narrow"/>
                <a:cs typeface="Arial Narrow"/>
                <a:sym typeface="Arial Narrow"/>
              </a:rPr>
              <a:t>20 million</a:t>
            </a:r>
            <a:r>
              <a:rPr b="0" i="0" lang="en-US" sz="3200" u="none" cap="none" strike="noStrike">
                <a:solidFill>
                  <a:schemeClr val="dk1"/>
                </a:solidFill>
                <a:latin typeface="Arial Narrow"/>
                <a:ea typeface="Arial Narrow"/>
                <a:cs typeface="Arial Narrow"/>
                <a:sym typeface="Arial Narrow"/>
              </a:rPr>
              <a:t> </a:t>
            </a:r>
            <a:r>
              <a:rPr b="1" i="0" lang="en-US" sz="3200" u="none" cap="none" strike="noStrike">
                <a:solidFill>
                  <a:schemeClr val="dk1"/>
                </a:solidFill>
                <a:latin typeface="Arial Narrow"/>
                <a:ea typeface="Arial Narrow"/>
                <a:cs typeface="Arial Narrow"/>
                <a:sym typeface="Arial Narrow"/>
              </a:rPr>
              <a:t>women </a:t>
            </a:r>
            <a:r>
              <a:rPr b="0" i="0" lang="en-US" sz="3200" u="none" cap="none" strike="noStrike">
                <a:solidFill>
                  <a:schemeClr val="dk1"/>
                </a:solidFill>
                <a:latin typeface="Arial Narrow"/>
                <a:ea typeface="Arial Narrow"/>
                <a:cs typeface="Arial Narrow"/>
                <a:sym typeface="Arial Narrow"/>
              </a:rPr>
              <a:t>and </a:t>
            </a:r>
            <a:r>
              <a:rPr b="1" i="0" lang="en-US" sz="3200" u="none" cap="none" strike="noStrike">
                <a:solidFill>
                  <a:schemeClr val="dk1"/>
                </a:solidFill>
                <a:latin typeface="Arial Narrow"/>
                <a:ea typeface="Arial Narrow"/>
                <a:cs typeface="Arial Narrow"/>
                <a:sym typeface="Arial Narrow"/>
              </a:rPr>
              <a:t>10 million men </a:t>
            </a:r>
            <a:r>
              <a:rPr b="0" i="0" lang="en-US" sz="3200" u="none" cap="none" strike="noStrike">
                <a:solidFill>
                  <a:schemeClr val="dk1"/>
                </a:solidFill>
                <a:latin typeface="Arial Narrow"/>
                <a:ea typeface="Arial Narrow"/>
                <a:cs typeface="Arial Narrow"/>
                <a:sym typeface="Arial Narrow"/>
              </a:rPr>
              <a:t>will struggle with an eating disorder at some point in their lives. </a:t>
            </a:r>
            <a:endParaRPr b="0"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How to Help a Loved One</a:t>
            </a:r>
            <a:endParaRPr b="1" i="0" sz="4400" u="none" cap="none" strike="noStrike">
              <a:solidFill>
                <a:srgbClr val="005DAA"/>
              </a:solidFill>
              <a:latin typeface="Arial"/>
              <a:ea typeface="Arial"/>
              <a:cs typeface="Arial"/>
              <a:sym typeface="Arial"/>
            </a:endParaRPr>
          </a:p>
        </p:txBody>
      </p:sp>
      <p:sp>
        <p:nvSpPr>
          <p:cNvPr id="403" name="Shape 403"/>
          <p:cNvSpPr txBox="1"/>
          <p:nvPr>
            <p:ph idx="1" type="body"/>
          </p:nvPr>
        </p:nvSpPr>
        <p:spPr>
          <a:xfrm>
            <a:off x="-152400" y="5257800"/>
            <a:ext cx="9144000" cy="9144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sng" cap="none" strike="noStrike">
                <a:solidFill>
                  <a:schemeClr val="hlink"/>
                </a:solidFill>
                <a:latin typeface="Arial Narrow"/>
                <a:ea typeface="Arial Narrow"/>
                <a:cs typeface="Arial Narrow"/>
                <a:sym typeface="Arial Narrow"/>
                <a:hlinkClick r:id="rId3"/>
              </a:rPr>
              <a:t>https://www.youtube.com/watch?v=fX1CFDtdgbY</a:t>
            </a:r>
            <a:endParaRPr b="0" i="0" sz="2800" u="none" cap="none" strike="noStrike">
              <a:solidFill>
                <a:schemeClr val="dk1"/>
              </a:solidFill>
              <a:latin typeface="Arial Narrow"/>
              <a:ea typeface="Arial Narrow"/>
              <a:cs typeface="Arial Narrow"/>
              <a:sym typeface="Arial Narrow"/>
            </a:endParaRPr>
          </a:p>
        </p:txBody>
      </p:sp>
      <p:pic>
        <p:nvPicPr>
          <p:cNvPr id="404" name="Shape 404">
            <a:hlinkClick r:id="rId4"/>
          </p:cNvPr>
          <p:cNvPicPr preferRelativeResize="0"/>
          <p:nvPr/>
        </p:nvPicPr>
        <p:blipFill rotWithShape="1">
          <a:blip r:embed="rId5">
            <a:alphaModFix/>
          </a:blip>
          <a:srcRect b="0" l="0" r="0" t="0"/>
          <a:stretch/>
        </p:blipFill>
        <p:spPr>
          <a:xfrm>
            <a:off x="1600200" y="1371600"/>
            <a:ext cx="5652654" cy="3657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0" lang="en-US" sz="3959" u="none" cap="none" strike="noStrike">
                <a:solidFill>
                  <a:srgbClr val="005DAA"/>
                </a:solidFill>
                <a:latin typeface="Arial"/>
                <a:ea typeface="Arial"/>
                <a:cs typeface="Arial"/>
                <a:sym typeface="Arial"/>
              </a:rPr>
              <a:t>Talking about Eating Disorders</a:t>
            </a:r>
            <a:endParaRPr b="1" i="0" sz="3959" u="none" cap="none" strike="noStrike">
              <a:solidFill>
                <a:srgbClr val="005DAA"/>
              </a:solidFill>
              <a:latin typeface="Arial"/>
              <a:ea typeface="Arial"/>
              <a:cs typeface="Arial"/>
              <a:sym typeface="Arial"/>
            </a:endParaRPr>
          </a:p>
        </p:txBody>
      </p:sp>
      <p:sp>
        <p:nvSpPr>
          <p:cNvPr id="411" name="Shape 4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4C854"/>
              </a:buClr>
              <a:buSzPts val="2800"/>
              <a:buFont typeface="Arial"/>
              <a:buNone/>
            </a:pPr>
            <a:r>
              <a:rPr b="1" i="0" lang="en-US" sz="2800" u="sng" cap="none" strike="noStrike">
                <a:solidFill>
                  <a:srgbClr val="94C854"/>
                </a:solidFill>
                <a:latin typeface="Arial"/>
                <a:ea typeface="Arial"/>
                <a:cs typeface="Arial"/>
                <a:sym typeface="Arial"/>
              </a:rPr>
              <a:t>KEEP IN MIND:</a:t>
            </a:r>
            <a:endParaRPr b="1" i="0" sz="2800" u="sng" cap="none" strike="noStrike">
              <a:solidFill>
                <a:srgbClr val="94C854"/>
              </a:solidFill>
              <a:latin typeface="Arial"/>
              <a:ea typeface="Arial"/>
              <a:cs typeface="Arial"/>
              <a:sym typeface="Arial"/>
            </a:endParaRPr>
          </a:p>
        </p:txBody>
      </p:sp>
      <p:sp>
        <p:nvSpPr>
          <p:cNvPr id="412" name="Shape 412"/>
          <p:cNvSpPr txBox="1"/>
          <p:nvPr>
            <p:ph idx="2" type="body"/>
          </p:nvPr>
        </p:nvSpPr>
        <p:spPr>
          <a:xfrm>
            <a:off x="457200" y="2174875"/>
            <a:ext cx="4040188"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Don’t provide tips or play the numbers game.</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Emphasize the seriousness of eating disorders without portraying them as hopeless.</a:t>
            </a:r>
            <a:endParaRPr b="0" i="0" sz="2400" u="none" cap="none" strike="noStrike">
              <a:solidFill>
                <a:schemeClr val="dk1"/>
              </a:solidFill>
              <a:latin typeface="Arial Narrow"/>
              <a:ea typeface="Arial Narrow"/>
              <a:cs typeface="Arial Narrow"/>
              <a:sym typeface="Arial Narrow"/>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Narrow"/>
              <a:ea typeface="Arial Narrow"/>
              <a:cs typeface="Arial Narrow"/>
              <a:sym typeface="Arial Narrow"/>
            </a:endParaRPr>
          </a:p>
        </p:txBody>
      </p:sp>
      <p:sp>
        <p:nvSpPr>
          <p:cNvPr id="413" name="Shape 413"/>
          <p:cNvSpPr txBox="1"/>
          <p:nvPr>
            <p:ph idx="4" type="body"/>
          </p:nvPr>
        </p:nvSpPr>
        <p:spPr>
          <a:xfrm>
            <a:off x="4645025" y="2174875"/>
            <a:ext cx="4041775"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Watch out for the appearance ideal.</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Don't focus on images or descriptions of the body at its unhealthiest point.</a:t>
            </a:r>
            <a:endParaRPr b="0" i="0" sz="2400" u="none" cap="none" strike="noStrike">
              <a:solidFill>
                <a:schemeClr val="dk1"/>
              </a:solidFill>
              <a:latin typeface="Arial Narrow"/>
              <a:ea typeface="Arial Narrow"/>
              <a:cs typeface="Arial Narrow"/>
              <a:sym typeface="Arial Narrow"/>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The Body Project</a:t>
            </a:r>
            <a:endParaRPr b="1" i="0" sz="4400" u="none" cap="none" strike="noStrike">
              <a:solidFill>
                <a:srgbClr val="005DAA"/>
              </a:solidFill>
              <a:latin typeface="Arial"/>
              <a:ea typeface="Arial"/>
              <a:cs typeface="Arial"/>
              <a:sym typeface="Arial"/>
            </a:endParaRPr>
          </a:p>
        </p:txBody>
      </p:sp>
      <p:sp>
        <p:nvSpPr>
          <p:cNvPr id="420" name="Shape 420"/>
          <p:cNvSpPr txBox="1"/>
          <p:nvPr>
            <p:ph idx="1" type="body"/>
          </p:nvPr>
        </p:nvSpPr>
        <p:spPr>
          <a:xfrm>
            <a:off x="228599" y="1676400"/>
            <a:ext cx="4038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Train-the-trainer model</a:t>
            </a:r>
            <a:endParaRPr b="0" i="0" sz="28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300+ trained in 27 states</a:t>
            </a:r>
            <a:endParaRPr b="0" i="0" sz="28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Narrow"/>
                <a:ea typeface="Arial Narrow"/>
                <a:cs typeface="Arial Narrow"/>
                <a:sym typeface="Arial Narrow"/>
              </a:rPr>
              <a:t>Repeatedly shown to effectively reduce body dissatisfaction, negative mood, unhealthy dieting, and disordered eating</a:t>
            </a:r>
            <a:endParaRPr b="0" i="0" sz="2800" u="none" cap="none" strike="noStrike">
              <a:solidFill>
                <a:schemeClr val="dk1"/>
              </a:solidFill>
              <a:latin typeface="Arial Narrow"/>
              <a:ea typeface="Arial Narrow"/>
              <a:cs typeface="Arial Narrow"/>
              <a:sym typeface="Arial Narrow"/>
            </a:endParaRPr>
          </a:p>
        </p:txBody>
      </p:sp>
      <p:pic>
        <p:nvPicPr>
          <p:cNvPr id="421" name="Shape 421"/>
          <p:cNvPicPr preferRelativeResize="0"/>
          <p:nvPr/>
        </p:nvPicPr>
        <p:blipFill rotWithShape="1">
          <a:blip r:embed="rId3">
            <a:alphaModFix/>
          </a:blip>
          <a:srcRect b="0" l="0" r="0" t="0"/>
          <a:stretch/>
        </p:blipFill>
        <p:spPr>
          <a:xfrm>
            <a:off x="4267199" y="1676400"/>
            <a:ext cx="4389121" cy="29260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The Body Project</a:t>
            </a:r>
            <a:endParaRPr b="1" i="0" sz="4400" u="none" cap="none" strike="noStrike">
              <a:solidFill>
                <a:srgbClr val="005DAA"/>
              </a:solidFill>
              <a:latin typeface="Arial"/>
              <a:ea typeface="Arial"/>
              <a:cs typeface="Arial"/>
              <a:sym typeface="Arial"/>
            </a:endParaRPr>
          </a:p>
        </p:txBody>
      </p:sp>
      <p:sp>
        <p:nvSpPr>
          <p:cNvPr id="428" name="Shape 428"/>
          <p:cNvSpPr txBox="1"/>
          <p:nvPr>
            <p:ph idx="1" type="body"/>
          </p:nvPr>
        </p:nvSpPr>
        <p:spPr>
          <a:xfrm>
            <a:off x="457200" y="1600201"/>
            <a:ext cx="4038600" cy="388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1" lang="en-US" sz="2800" u="none" cap="none" strike="noStrike">
                <a:solidFill>
                  <a:schemeClr val="dk1"/>
                </a:solidFill>
                <a:latin typeface="Arial Narrow"/>
                <a:ea typeface="Arial Narrow"/>
                <a:cs typeface="Arial Narrow"/>
                <a:sym typeface="Arial Narrow"/>
              </a:rPr>
              <a:t>“Now that I have done the Body Project, I have noticed that I see my body more positively now and I stay away from negative comments. I am also doing this with my family members and staff around me.”</a:t>
            </a:r>
            <a:endParaRPr b="0" i="0" sz="28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Narrow"/>
              <a:ea typeface="Arial Narrow"/>
              <a:cs typeface="Arial Narrow"/>
              <a:sym typeface="Arial Narrow"/>
            </a:endParaRPr>
          </a:p>
        </p:txBody>
      </p:sp>
      <p:pic>
        <p:nvPicPr>
          <p:cNvPr id="429" name="Shape 429"/>
          <p:cNvPicPr preferRelativeResize="0"/>
          <p:nvPr/>
        </p:nvPicPr>
        <p:blipFill rotWithShape="1">
          <a:blip r:embed="rId3">
            <a:alphaModFix/>
          </a:blip>
          <a:srcRect b="0" l="0" r="0" t="0"/>
          <a:stretch/>
        </p:blipFill>
        <p:spPr>
          <a:xfrm>
            <a:off x="4495800" y="1752600"/>
            <a:ext cx="4267200" cy="320040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Shape 4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Get Involved With NEDA!</a:t>
            </a:r>
            <a:endParaRPr b="1" i="0" sz="4400" u="none" cap="none" strike="noStrike">
              <a:solidFill>
                <a:srgbClr val="005DAA"/>
              </a:solidFill>
              <a:latin typeface="Arial"/>
              <a:ea typeface="Arial"/>
              <a:cs typeface="Arial"/>
              <a:sym typeface="Arial"/>
            </a:endParaRPr>
          </a:p>
        </p:txBody>
      </p:sp>
      <p:sp>
        <p:nvSpPr>
          <p:cNvPr id="435" name="Shape 435"/>
          <p:cNvSpPr txBox="1"/>
          <p:nvPr>
            <p:ph idx="1" type="body"/>
          </p:nvPr>
        </p:nvSpPr>
        <p:spPr>
          <a:xfrm>
            <a:off x="4648200" y="1295400"/>
            <a:ext cx="4041775"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4C854"/>
              </a:buClr>
              <a:buSzPts val="2800"/>
              <a:buFont typeface="Arial"/>
              <a:buNone/>
            </a:pPr>
            <a:r>
              <a:rPr b="1" i="0" lang="en-US" sz="2800" u="sng" cap="none" strike="noStrike">
                <a:solidFill>
                  <a:srgbClr val="94C854"/>
                </a:solidFill>
                <a:latin typeface="Arial Narrow"/>
                <a:ea typeface="Arial Narrow"/>
                <a:cs typeface="Arial Narrow"/>
                <a:sym typeface="Arial Narrow"/>
              </a:rPr>
              <a:t>To learn more, contact:</a:t>
            </a:r>
            <a:endParaRPr b="1" i="0" sz="2800" u="sng" cap="none" strike="noStrike">
              <a:solidFill>
                <a:srgbClr val="94C854"/>
              </a:solidFill>
              <a:latin typeface="Arial Narrow"/>
              <a:ea typeface="Arial Narrow"/>
              <a:cs typeface="Arial Narrow"/>
              <a:sym typeface="Arial Narrow"/>
            </a:endParaRPr>
          </a:p>
        </p:txBody>
      </p:sp>
      <p:sp>
        <p:nvSpPr>
          <p:cNvPr id="436" name="Shape 436"/>
          <p:cNvSpPr txBox="1"/>
          <p:nvPr>
            <p:ph idx="2" type="body"/>
          </p:nvPr>
        </p:nvSpPr>
        <p:spPr>
          <a:xfrm>
            <a:off x="4648200" y="1935162"/>
            <a:ext cx="4041775"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Business: (212) 575-6200</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NEDA Helpline: (800) 931-2237</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Narrow"/>
                <a:ea typeface="Arial Narrow"/>
                <a:cs typeface="Arial Narrow"/>
                <a:sym typeface="Arial Narrow"/>
              </a:rPr>
              <a:t>     www.myneda.org/helplinechat</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Email: </a:t>
            </a:r>
            <a:r>
              <a:rPr b="0" i="0" lang="en-US" sz="2400" u="sng" cap="none" strike="noStrike">
                <a:solidFill>
                  <a:schemeClr val="hlink"/>
                </a:solidFill>
                <a:latin typeface="Arial Narrow"/>
                <a:ea typeface="Arial Narrow"/>
                <a:cs typeface="Arial Narrow"/>
                <a:sym typeface="Arial Narrow"/>
                <a:hlinkClick r:id="rId3"/>
              </a:rPr>
              <a:t>info@myneda.org</a:t>
            </a:r>
            <a:endParaRPr b="0" i="0" sz="2400" u="none" cap="none" strike="noStrike">
              <a:solidFill>
                <a:schemeClr val="dk1"/>
              </a:solidFill>
              <a:latin typeface="Arial Narrow"/>
              <a:ea typeface="Arial Narrow"/>
              <a:cs typeface="Arial Narrow"/>
              <a:sym typeface="Arial Narrow"/>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Narrow"/>
              <a:ea typeface="Arial Narrow"/>
              <a:cs typeface="Arial Narrow"/>
              <a:sym typeface="Arial Narrow"/>
            </a:endParaRPr>
          </a:p>
        </p:txBody>
      </p:sp>
      <p:pic>
        <p:nvPicPr>
          <p:cNvPr id="437" name="Shape 437"/>
          <p:cNvPicPr preferRelativeResize="0"/>
          <p:nvPr>
            <p:ph idx="3" type="body"/>
          </p:nvPr>
        </p:nvPicPr>
        <p:blipFill rotWithShape="1">
          <a:blip r:embed="rId4">
            <a:alphaModFix/>
          </a:blip>
          <a:srcRect b="0" l="0" r="0" t="0"/>
          <a:stretch/>
        </p:blipFill>
        <p:spPr>
          <a:xfrm>
            <a:off x="609600" y="1397774"/>
            <a:ext cx="3581400" cy="2386051"/>
          </a:xfrm>
          <a:prstGeom prst="rect">
            <a:avLst/>
          </a:prstGeom>
          <a:noFill/>
          <a:ln>
            <a:noFill/>
          </a:ln>
        </p:spPr>
      </p:pic>
      <p:pic>
        <p:nvPicPr>
          <p:cNvPr id="438" name="Shape 438"/>
          <p:cNvPicPr preferRelativeResize="0"/>
          <p:nvPr/>
        </p:nvPicPr>
        <p:blipFill rotWithShape="1">
          <a:blip r:embed="rId5">
            <a:alphaModFix/>
          </a:blip>
          <a:srcRect b="0" l="0" r="0" t="0"/>
          <a:stretch/>
        </p:blipFill>
        <p:spPr>
          <a:xfrm>
            <a:off x="2514600" y="4114887"/>
            <a:ext cx="1828800" cy="1219025"/>
          </a:xfrm>
          <a:prstGeom prst="rect">
            <a:avLst/>
          </a:prstGeom>
          <a:noFill/>
          <a:ln>
            <a:noFill/>
          </a:ln>
        </p:spPr>
      </p:pic>
      <p:pic>
        <p:nvPicPr>
          <p:cNvPr id="439" name="Shape 439"/>
          <p:cNvPicPr preferRelativeResize="0"/>
          <p:nvPr/>
        </p:nvPicPr>
        <p:blipFill rotWithShape="1">
          <a:blip r:embed="rId6">
            <a:alphaModFix/>
          </a:blip>
          <a:srcRect b="0" l="0" r="0" t="0"/>
          <a:stretch/>
        </p:blipFill>
        <p:spPr>
          <a:xfrm>
            <a:off x="457200" y="4114800"/>
            <a:ext cx="1828800" cy="1219200"/>
          </a:xfrm>
          <a:prstGeom prst="rect">
            <a:avLst/>
          </a:prstGeom>
          <a:noFill/>
          <a:ln>
            <a:noFill/>
          </a:ln>
        </p:spPr>
      </p:pic>
      <p:pic>
        <p:nvPicPr>
          <p:cNvPr id="440" name="Shape 440"/>
          <p:cNvPicPr preferRelativeResize="0"/>
          <p:nvPr>
            <p:ph idx="4294967295" type="body"/>
          </p:nvPr>
        </p:nvPicPr>
        <p:blipFill rotWithShape="1">
          <a:blip r:embed="rId7">
            <a:alphaModFix/>
          </a:blip>
          <a:srcRect b="0" l="0" r="0" t="0"/>
          <a:stretch/>
        </p:blipFill>
        <p:spPr>
          <a:xfrm>
            <a:off x="5257800" y="3848100"/>
            <a:ext cx="2628900" cy="175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idx="2" type="body"/>
          </p:nvPr>
        </p:nvSpPr>
        <p:spPr>
          <a:xfrm>
            <a:off x="457200" y="1447800"/>
            <a:ext cx="2590800" cy="4038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94C854"/>
              </a:buClr>
              <a:buSzPts val="2800"/>
              <a:buFont typeface="Arial"/>
              <a:buChar char="•"/>
            </a:pPr>
            <a:r>
              <a:rPr b="1" i="0" lang="en-US" sz="2800" u="sng" cap="none" strike="noStrike">
                <a:solidFill>
                  <a:srgbClr val="94C854"/>
                </a:solidFill>
                <a:latin typeface="Arial Narrow"/>
                <a:ea typeface="Arial Narrow"/>
                <a:cs typeface="Arial Narrow"/>
                <a:sym typeface="Arial Narrow"/>
              </a:rPr>
              <a:t>Biological Factors</a:t>
            </a:r>
            <a:r>
              <a:rPr b="1" i="0" lang="en-US" sz="2400" u="sng" cap="none" strike="noStrike">
                <a:solidFill>
                  <a:srgbClr val="94C854"/>
                </a:solidFill>
                <a:latin typeface="Arial Narrow"/>
                <a:ea typeface="Arial Narrow"/>
                <a:cs typeface="Arial Narrow"/>
                <a:sym typeface="Arial Narrow"/>
              </a:rPr>
              <a:t>:</a:t>
            </a:r>
            <a:endParaRPr b="0" i="0" sz="24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Family history</a:t>
            </a:r>
            <a:endParaRPr b="0" i="0" sz="20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History of dieting</a:t>
            </a:r>
            <a:endParaRPr b="0" i="0" sz="20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Type One (Insulin-dependent) Diabetes</a:t>
            </a:r>
            <a:endParaRPr b="0" i="0" sz="20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Genetic predisposition</a:t>
            </a:r>
            <a:endParaRPr b="0" i="0" sz="2000" u="none" cap="none" strike="noStrike">
              <a:solidFill>
                <a:schemeClr val="dk1"/>
              </a:solidFill>
              <a:latin typeface="Arial Narrow"/>
              <a:ea typeface="Arial Narrow"/>
              <a:cs typeface="Arial Narrow"/>
              <a:sym typeface="Arial Narrow"/>
            </a:endParaRPr>
          </a:p>
        </p:txBody>
      </p:sp>
      <p:sp>
        <p:nvSpPr>
          <p:cNvPr id="195" name="Shape 195"/>
          <p:cNvSpPr txBox="1"/>
          <p:nvPr>
            <p:ph idx="4" type="body"/>
          </p:nvPr>
        </p:nvSpPr>
        <p:spPr>
          <a:xfrm>
            <a:off x="3187700" y="1447800"/>
            <a:ext cx="2667000" cy="4038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94C854"/>
              </a:buClr>
              <a:buSzPts val="2800"/>
              <a:buFont typeface="Arial"/>
              <a:buChar char="•"/>
            </a:pPr>
            <a:r>
              <a:rPr b="1" i="0" lang="en-US" sz="2800" u="sng" cap="none" strike="noStrike">
                <a:solidFill>
                  <a:srgbClr val="94C854"/>
                </a:solidFill>
                <a:latin typeface="Arial Narrow"/>
                <a:ea typeface="Arial Narrow"/>
                <a:cs typeface="Arial Narrow"/>
                <a:sym typeface="Arial Narrow"/>
              </a:rPr>
              <a:t>Psychological Factors:</a:t>
            </a:r>
            <a:endParaRPr b="0" i="0" sz="24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Low self esteem</a:t>
            </a:r>
            <a:endParaRPr b="0" i="0" sz="20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Relationship with self</a:t>
            </a:r>
            <a:endParaRPr b="0" i="0" sz="20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Feelings of inadequacy</a:t>
            </a:r>
            <a:endParaRPr b="0" i="0" sz="2000" u="none" cap="none" strike="noStrike">
              <a:solidFill>
                <a:schemeClr val="dk1"/>
              </a:solidFill>
              <a:latin typeface="Arial Narrow"/>
              <a:ea typeface="Arial Narrow"/>
              <a:cs typeface="Arial Narrow"/>
              <a:sym typeface="Arial Narrow"/>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Depression, anxiety, fear, or loneliness</a:t>
            </a:r>
            <a:endParaRPr b="0" i="0" sz="2000" u="none" cap="none" strike="noStrike">
              <a:solidFill>
                <a:schemeClr val="dk1"/>
              </a:solidFill>
              <a:latin typeface="Arial Narrow"/>
              <a:ea typeface="Arial Narrow"/>
              <a:cs typeface="Arial Narrow"/>
              <a:sym typeface="Arial Narrow"/>
            </a:endParaRPr>
          </a:p>
        </p:txBody>
      </p:sp>
      <p:sp>
        <p:nvSpPr>
          <p:cNvPr id="196" name="Shape 196"/>
          <p:cNvSpPr txBox="1"/>
          <p:nvPr/>
        </p:nvSpPr>
        <p:spPr>
          <a:xfrm>
            <a:off x="5994400" y="1447800"/>
            <a:ext cx="2438400" cy="4038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94C854"/>
              </a:buClr>
              <a:buSzPts val="2775"/>
              <a:buFont typeface="Arial"/>
              <a:buChar char="•"/>
            </a:pPr>
            <a:r>
              <a:rPr b="1" i="0" lang="en-US" sz="2775" u="sng" cap="none" strike="noStrike">
                <a:solidFill>
                  <a:srgbClr val="94C854"/>
                </a:solidFill>
                <a:latin typeface="Arial Narrow"/>
                <a:ea typeface="Arial Narrow"/>
                <a:cs typeface="Arial Narrow"/>
                <a:sym typeface="Arial Narrow"/>
              </a:rPr>
              <a:t>Social Factors:</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370"/>
              </a:spcBef>
              <a:spcAft>
                <a:spcPts val="0"/>
              </a:spcAft>
              <a:buClr>
                <a:schemeClr val="dk1"/>
              </a:buClr>
              <a:buSzPts val="1850"/>
              <a:buFont typeface="Arial"/>
              <a:buChar char="–"/>
            </a:pPr>
            <a:r>
              <a:rPr b="0" i="0" lang="en-US" sz="1850" u="none" cap="none" strike="noStrike">
                <a:solidFill>
                  <a:schemeClr val="dk1"/>
                </a:solidFill>
                <a:latin typeface="Arial Narrow"/>
                <a:ea typeface="Arial Narrow"/>
                <a:cs typeface="Arial Narrow"/>
                <a:sym typeface="Arial Narrow"/>
              </a:rPr>
              <a:t>Cultural norms that overvalue appearance</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370"/>
              </a:spcBef>
              <a:spcAft>
                <a:spcPts val="0"/>
              </a:spcAft>
              <a:buClr>
                <a:schemeClr val="dk1"/>
              </a:buClr>
              <a:buSzPts val="1850"/>
              <a:buFont typeface="Arial"/>
              <a:buChar char="–"/>
            </a:pPr>
            <a:r>
              <a:rPr b="0" i="0" lang="en-US" sz="1850" u="none" cap="none" strike="noStrike">
                <a:solidFill>
                  <a:schemeClr val="dk1"/>
                </a:solidFill>
                <a:latin typeface="Arial Narrow"/>
                <a:ea typeface="Arial Narrow"/>
                <a:cs typeface="Arial Narrow"/>
                <a:sym typeface="Arial Narrow"/>
              </a:rPr>
              <a:t>Body dissatisfaction</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370"/>
              </a:spcBef>
              <a:spcAft>
                <a:spcPts val="0"/>
              </a:spcAft>
              <a:buClr>
                <a:schemeClr val="dk1"/>
              </a:buClr>
              <a:buSzPts val="1850"/>
              <a:buFont typeface="Arial"/>
              <a:buChar char="–"/>
            </a:pPr>
            <a:r>
              <a:rPr b="0" i="0" lang="en-US" sz="1850" u="none" cap="none" strike="noStrike">
                <a:solidFill>
                  <a:schemeClr val="dk1"/>
                </a:solidFill>
                <a:latin typeface="Arial Narrow"/>
                <a:ea typeface="Arial Narrow"/>
                <a:cs typeface="Arial Narrow"/>
                <a:sym typeface="Arial Narrow"/>
              </a:rPr>
              <a:t>Drive for perceived ideal body type</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370"/>
              </a:spcBef>
              <a:spcAft>
                <a:spcPts val="0"/>
              </a:spcAft>
              <a:buClr>
                <a:schemeClr val="dk1"/>
              </a:buClr>
              <a:buSzPts val="1850"/>
              <a:buFont typeface="Arial"/>
              <a:buChar char="–"/>
            </a:pPr>
            <a:r>
              <a:rPr b="0" i="0" lang="en-US" sz="1850" u="none" cap="none" strike="noStrike">
                <a:solidFill>
                  <a:schemeClr val="dk1"/>
                </a:solidFill>
                <a:latin typeface="Arial Narrow"/>
                <a:ea typeface="Arial Narrow"/>
                <a:cs typeface="Arial Narrow"/>
                <a:sym typeface="Arial Narrow"/>
              </a:rPr>
              <a:t>Historical trauma</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370"/>
              </a:spcBef>
              <a:spcAft>
                <a:spcPts val="0"/>
              </a:spcAft>
              <a:buClr>
                <a:schemeClr val="dk1"/>
              </a:buClr>
              <a:buSzPts val="1850"/>
              <a:buFont typeface="Arial"/>
              <a:buChar char="–"/>
            </a:pPr>
            <a:r>
              <a:rPr b="0" i="0" lang="en-US" sz="1850" u="none" cap="none" strike="noStrike">
                <a:solidFill>
                  <a:schemeClr val="dk1"/>
                </a:solidFill>
                <a:latin typeface="Arial Narrow"/>
                <a:ea typeface="Arial Narrow"/>
                <a:cs typeface="Arial Narrow"/>
                <a:sym typeface="Arial Narrow"/>
              </a:rPr>
              <a:t>Weight stigma/bullying</a:t>
            </a:r>
            <a:endParaRPr b="0" i="0" sz="1400" u="none" cap="none" strike="noStrike">
              <a:solidFill>
                <a:srgbClr val="000000"/>
              </a:solidFill>
              <a:latin typeface="Arial"/>
              <a:ea typeface="Arial"/>
              <a:cs typeface="Arial"/>
              <a:sym typeface="Arial"/>
            </a:endParaRPr>
          </a:p>
        </p:txBody>
      </p:sp>
      <p:sp>
        <p:nvSpPr>
          <p:cNvPr id="197" name="Shape 1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Biopsychosocial Disorders</a:t>
            </a:r>
            <a:endParaRPr b="1" i="0" sz="4400" u="none" cap="none" strike="noStrike">
              <a:solidFill>
                <a:srgbClr val="005DAA"/>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1" lang="en-US" sz="3959" u="none" cap="none" strike="noStrike">
                <a:solidFill>
                  <a:srgbClr val="005DAA"/>
                </a:solidFill>
                <a:latin typeface="Arial"/>
                <a:ea typeface="Arial"/>
                <a:cs typeface="Arial"/>
                <a:sym typeface="Arial"/>
              </a:rPr>
              <a:t>The 9 Truths About </a:t>
            </a:r>
            <a:br>
              <a:rPr b="1" i="1" lang="en-US" sz="3959" u="none" cap="none" strike="noStrike">
                <a:solidFill>
                  <a:srgbClr val="005DAA"/>
                </a:solidFill>
                <a:latin typeface="Arial"/>
                <a:ea typeface="Arial"/>
                <a:cs typeface="Arial"/>
                <a:sym typeface="Arial"/>
              </a:rPr>
            </a:br>
            <a:r>
              <a:rPr b="1" i="1" lang="en-US" sz="3959" u="none" cap="none" strike="noStrike">
                <a:solidFill>
                  <a:srgbClr val="005DAA"/>
                </a:solidFill>
                <a:latin typeface="Arial"/>
                <a:ea typeface="Arial"/>
                <a:cs typeface="Arial"/>
                <a:sym typeface="Arial"/>
              </a:rPr>
              <a:t>Eating Disorders</a:t>
            </a:r>
            <a:endParaRPr b="1" i="1" sz="3959" u="none" cap="none" strike="noStrike">
              <a:solidFill>
                <a:srgbClr val="005DAA"/>
              </a:solidFill>
              <a:latin typeface="Arial"/>
              <a:ea typeface="Arial"/>
              <a:cs typeface="Arial"/>
              <a:sym typeface="Arial"/>
            </a:endParaRPr>
          </a:p>
        </p:txBody>
      </p:sp>
      <p:sp>
        <p:nvSpPr>
          <p:cNvPr id="204" name="Shape 204"/>
          <p:cNvSpPr txBox="1"/>
          <p:nvPr>
            <p:ph idx="1" type="body"/>
          </p:nvPr>
        </p:nvSpPr>
        <p:spPr>
          <a:xfrm>
            <a:off x="457200" y="1676401"/>
            <a:ext cx="8229600" cy="40385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1. </a:t>
            </a:r>
            <a:r>
              <a:rPr b="0" i="0" lang="en-US" sz="3200" u="none" cap="none" strike="noStrike">
                <a:solidFill>
                  <a:schemeClr val="dk1"/>
                </a:solidFill>
                <a:latin typeface="Arial Narrow"/>
                <a:ea typeface="Arial Narrow"/>
                <a:cs typeface="Arial Narrow"/>
                <a:sym typeface="Arial Narrow"/>
              </a:rPr>
              <a:t>Many people with eating disorders look healthy, yet may be extremely ill.</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2. </a:t>
            </a:r>
            <a:r>
              <a:rPr b="0" i="0" lang="en-US" sz="3200" u="none" cap="none" strike="noStrike">
                <a:solidFill>
                  <a:schemeClr val="dk1"/>
                </a:solidFill>
                <a:latin typeface="Arial Narrow"/>
                <a:ea typeface="Arial Narrow"/>
                <a:cs typeface="Arial Narrow"/>
                <a:sym typeface="Arial Narrow"/>
              </a:rPr>
              <a:t>Families are not to blame, and can be the patients’ and providers’ best allies in treatment.</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3. </a:t>
            </a:r>
            <a:r>
              <a:rPr b="0" i="0" lang="en-US" sz="3200" u="none" cap="none" strike="noStrike">
                <a:solidFill>
                  <a:schemeClr val="dk1"/>
                </a:solidFill>
                <a:latin typeface="Arial Narrow"/>
                <a:ea typeface="Arial Narrow"/>
                <a:cs typeface="Arial Narrow"/>
                <a:sym typeface="Arial Narrow"/>
              </a:rPr>
              <a:t>An eating disorder diagnosis is a health crisis that disrupts personal and family functioning.</a:t>
            </a:r>
            <a:endParaRPr b="0"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1" lang="en-US" sz="3959" u="none" cap="none" strike="noStrike">
                <a:solidFill>
                  <a:srgbClr val="005DAA"/>
                </a:solidFill>
                <a:latin typeface="Arial"/>
                <a:ea typeface="Arial"/>
                <a:cs typeface="Arial"/>
                <a:sym typeface="Arial"/>
              </a:rPr>
              <a:t>The 9 Truths About </a:t>
            </a:r>
            <a:br>
              <a:rPr b="1" i="1" lang="en-US" sz="3959" u="none" cap="none" strike="noStrike">
                <a:solidFill>
                  <a:srgbClr val="005DAA"/>
                </a:solidFill>
                <a:latin typeface="Arial"/>
                <a:ea typeface="Arial"/>
                <a:cs typeface="Arial"/>
                <a:sym typeface="Arial"/>
              </a:rPr>
            </a:br>
            <a:r>
              <a:rPr b="1" i="1" lang="en-US" sz="3959" u="none" cap="none" strike="noStrike">
                <a:solidFill>
                  <a:srgbClr val="005DAA"/>
                </a:solidFill>
                <a:latin typeface="Arial"/>
                <a:ea typeface="Arial"/>
                <a:cs typeface="Arial"/>
                <a:sym typeface="Arial"/>
              </a:rPr>
              <a:t>Eating Disorders</a:t>
            </a:r>
            <a:endParaRPr b="1" i="1" sz="3959" u="none" cap="none" strike="noStrike">
              <a:solidFill>
                <a:srgbClr val="005DAA"/>
              </a:solidFill>
              <a:latin typeface="Arial"/>
              <a:ea typeface="Arial"/>
              <a:cs typeface="Arial"/>
              <a:sym typeface="Arial"/>
            </a:endParaRPr>
          </a:p>
        </p:txBody>
      </p:sp>
      <p:sp>
        <p:nvSpPr>
          <p:cNvPr id="211" name="Shape 211"/>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4. </a:t>
            </a:r>
            <a:r>
              <a:rPr b="0" i="0" lang="en-US" sz="3200" u="none" cap="none" strike="noStrike">
                <a:solidFill>
                  <a:schemeClr val="dk1"/>
                </a:solidFill>
                <a:latin typeface="Arial Narrow"/>
                <a:ea typeface="Arial Narrow"/>
                <a:cs typeface="Arial Narrow"/>
                <a:sym typeface="Arial Narrow"/>
              </a:rPr>
              <a:t>Eating disorders are not choices, but serious biologically influenced illnesses.</a:t>
            </a:r>
            <a:endParaRPr b="1"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5.</a:t>
            </a:r>
            <a:r>
              <a:rPr b="0" i="0" lang="en-US" sz="3200" u="none" cap="none" strike="noStrike">
                <a:solidFill>
                  <a:schemeClr val="dk1"/>
                </a:solidFill>
                <a:latin typeface="Arial Narrow"/>
                <a:ea typeface="Arial Narrow"/>
                <a:cs typeface="Arial Narrow"/>
                <a:sym typeface="Arial Narrow"/>
              </a:rPr>
              <a:t> Eating disorders affect people of all genders, ages, races, ethnicities, body shapes and weights, sexual orientations, and socioeconomic statuses.</a:t>
            </a:r>
            <a:endParaRPr b="0"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6. </a:t>
            </a:r>
            <a:r>
              <a:rPr b="0" i="0" lang="en-US" sz="3200" u="none" cap="none" strike="noStrike">
                <a:solidFill>
                  <a:schemeClr val="dk1"/>
                </a:solidFill>
                <a:latin typeface="Arial Narrow"/>
                <a:ea typeface="Arial Narrow"/>
                <a:cs typeface="Arial Narrow"/>
                <a:sym typeface="Arial Narrow"/>
              </a:rPr>
              <a:t>Eating disorders carry an increased risk for both suicide and medical complications.</a:t>
            </a:r>
            <a:endParaRPr b="1"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3959"/>
              <a:buFont typeface="Arial"/>
              <a:buNone/>
            </a:pPr>
            <a:r>
              <a:rPr b="1" i="1" lang="en-US" sz="3959" u="none" cap="none" strike="noStrike">
                <a:solidFill>
                  <a:srgbClr val="005DAA"/>
                </a:solidFill>
                <a:latin typeface="Arial"/>
                <a:ea typeface="Arial"/>
                <a:cs typeface="Arial"/>
                <a:sym typeface="Arial"/>
              </a:rPr>
              <a:t>The 9 Truths About </a:t>
            </a:r>
            <a:br>
              <a:rPr b="1" i="1" lang="en-US" sz="3959" u="none" cap="none" strike="noStrike">
                <a:solidFill>
                  <a:srgbClr val="005DAA"/>
                </a:solidFill>
                <a:latin typeface="Arial"/>
                <a:ea typeface="Arial"/>
                <a:cs typeface="Arial"/>
                <a:sym typeface="Arial"/>
              </a:rPr>
            </a:br>
            <a:r>
              <a:rPr b="1" i="1" lang="en-US" sz="3959" u="none" cap="none" strike="noStrike">
                <a:solidFill>
                  <a:srgbClr val="005DAA"/>
                </a:solidFill>
                <a:latin typeface="Arial"/>
                <a:ea typeface="Arial"/>
                <a:cs typeface="Arial"/>
                <a:sym typeface="Arial"/>
              </a:rPr>
              <a:t>Eating Disorders</a:t>
            </a:r>
            <a:endParaRPr b="1" i="1" sz="3959" u="none" cap="none" strike="noStrike">
              <a:solidFill>
                <a:srgbClr val="005DAA"/>
              </a:solidFill>
              <a:latin typeface="Arial"/>
              <a:ea typeface="Arial"/>
              <a:cs typeface="Arial"/>
              <a:sym typeface="Arial"/>
            </a:endParaRPr>
          </a:p>
        </p:txBody>
      </p:sp>
      <p:sp>
        <p:nvSpPr>
          <p:cNvPr id="218" name="Shape 218"/>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7. </a:t>
            </a:r>
            <a:r>
              <a:rPr b="0" i="0" lang="en-US" sz="3200" u="none" cap="none" strike="noStrike">
                <a:solidFill>
                  <a:schemeClr val="dk1"/>
                </a:solidFill>
                <a:latin typeface="Arial Narrow"/>
                <a:ea typeface="Arial Narrow"/>
                <a:cs typeface="Arial Narrow"/>
                <a:sym typeface="Arial Narrow"/>
              </a:rPr>
              <a:t>Genes and environment play important roles in the development of eating disorders.</a:t>
            </a:r>
            <a:endParaRPr b="1"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8. </a:t>
            </a:r>
            <a:r>
              <a:rPr b="0" i="0" lang="en-US" sz="3200" u="none" cap="none" strike="noStrike">
                <a:solidFill>
                  <a:schemeClr val="dk1"/>
                </a:solidFill>
                <a:latin typeface="Arial Narrow"/>
                <a:ea typeface="Arial Narrow"/>
                <a:cs typeface="Arial Narrow"/>
                <a:sym typeface="Arial Narrow"/>
              </a:rPr>
              <a:t>Genes alone do not predict who will develop eating disorders.</a:t>
            </a:r>
            <a:endParaRPr b="1" i="0" sz="32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cap="none" strike="noStrike">
                <a:solidFill>
                  <a:schemeClr val="dk1"/>
                </a:solidFill>
                <a:latin typeface="Arial Narrow"/>
                <a:ea typeface="Arial Narrow"/>
                <a:cs typeface="Arial Narrow"/>
                <a:sym typeface="Arial Narrow"/>
              </a:rPr>
              <a:t>9.</a:t>
            </a:r>
            <a:r>
              <a:rPr b="0" i="0" lang="en-US" sz="3200" u="none" cap="none" strike="noStrike">
                <a:solidFill>
                  <a:schemeClr val="dk1"/>
                </a:solidFill>
                <a:latin typeface="Arial Narrow"/>
                <a:ea typeface="Arial Narrow"/>
                <a:cs typeface="Arial Narrow"/>
                <a:sym typeface="Arial Narrow"/>
              </a:rPr>
              <a:t> Full recovery from an eating disorder is possible. Early detection and intervention are important.</a:t>
            </a:r>
            <a:endParaRPr b="0" i="0" sz="3200" u="none" cap="none" strike="noStrike">
              <a:solidFill>
                <a:schemeClr val="dk1"/>
              </a:solidFill>
              <a:latin typeface="Arial Narrow"/>
              <a:ea typeface="Arial Narrow"/>
              <a:cs typeface="Arial Narrow"/>
              <a:sym typeface="Arial Narrow"/>
            </a:endParaRPr>
          </a:p>
          <a:p>
            <a:pPr indent="-139700" lvl="0" marL="342900" marR="0" rtl="0" algn="l">
              <a:lnSpc>
                <a:spcPct val="100000"/>
              </a:lnSpc>
              <a:spcBef>
                <a:spcPts val="640"/>
              </a:spcBef>
              <a:spcAft>
                <a:spcPts val="0"/>
              </a:spcAft>
              <a:buClr>
                <a:schemeClr val="dk1"/>
              </a:buClr>
              <a:buSzPts val="3200"/>
              <a:buFont typeface="Arial"/>
              <a:buNone/>
            </a:pPr>
            <a:r>
              <a:t/>
            </a:r>
            <a:endParaRPr b="1" i="0" sz="32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640"/>
              </a:spcBef>
              <a:spcAft>
                <a:spcPts val="0"/>
              </a:spcAft>
              <a:buClr>
                <a:schemeClr val="dk1"/>
              </a:buClr>
              <a:buSzPts val="3200"/>
              <a:buFont typeface="Arial"/>
              <a:buNone/>
            </a:pPr>
            <a:r>
              <a:t/>
            </a:r>
            <a:endParaRPr b="1"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4C854"/>
              </a:buClr>
              <a:buSzPts val="3600"/>
              <a:buFont typeface="Arial"/>
              <a:buNone/>
            </a:pPr>
            <a:r>
              <a:rPr b="1" i="0" lang="en-US" sz="3600" u="none" cap="none" strike="noStrike">
                <a:solidFill>
                  <a:srgbClr val="94C854"/>
                </a:solidFill>
                <a:latin typeface="Arial"/>
                <a:ea typeface="Arial"/>
                <a:cs typeface="Arial"/>
                <a:sym typeface="Arial"/>
              </a:rPr>
              <a:t>WARNING SIGNS, SYMPTOMS, </a:t>
            </a:r>
            <a:br>
              <a:rPr b="1" i="0" lang="en-US" sz="3600" u="none" cap="none" strike="noStrike">
                <a:solidFill>
                  <a:srgbClr val="94C854"/>
                </a:solidFill>
                <a:latin typeface="Arial"/>
                <a:ea typeface="Arial"/>
                <a:cs typeface="Arial"/>
                <a:sym typeface="Arial"/>
              </a:rPr>
            </a:br>
            <a:r>
              <a:rPr b="1" i="0" lang="en-US" sz="3600" u="none" cap="none" strike="noStrike">
                <a:solidFill>
                  <a:srgbClr val="94C854"/>
                </a:solidFill>
                <a:latin typeface="Arial"/>
                <a:ea typeface="Arial"/>
                <a:cs typeface="Arial"/>
                <a:sym typeface="Arial"/>
              </a:rPr>
              <a:t>&amp; HEALTH CONSEQUENCES </a:t>
            </a:r>
            <a:br>
              <a:rPr b="1" i="0" lang="en-US" sz="3600" u="none" cap="none" strike="noStrike">
                <a:solidFill>
                  <a:srgbClr val="94C854"/>
                </a:solidFill>
                <a:latin typeface="Rubik Medium"/>
                <a:ea typeface="Rubik Medium"/>
                <a:cs typeface="Rubik Medium"/>
                <a:sym typeface="Rubik Medium"/>
              </a:rPr>
            </a:br>
            <a:endParaRPr b="1" i="0" sz="3600" u="none" cap="none" strike="noStrike">
              <a:solidFill>
                <a:srgbClr val="94C854"/>
              </a:solidFill>
              <a:latin typeface="Rubik Medium"/>
              <a:ea typeface="Rubik Medium"/>
              <a:cs typeface="Rubik Medium"/>
              <a:sym typeface="Rubik Medium"/>
            </a:endParaRPr>
          </a:p>
        </p:txBody>
      </p:sp>
      <p:sp>
        <p:nvSpPr>
          <p:cNvPr id="225" name="Shape 2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Narrow"/>
                <a:ea typeface="Arial Narrow"/>
                <a:cs typeface="Arial Narrow"/>
                <a:sym typeface="Arial Narrow"/>
              </a:rPr>
              <a:t>An Overview to Eating Disorders</a:t>
            </a:r>
            <a:endParaRPr b="0" i="0" sz="2000" u="none" cap="none" strike="noStrike">
              <a:solidFill>
                <a:schemeClr val="lt1"/>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DAA"/>
              </a:buClr>
              <a:buSzPts val="4400"/>
              <a:buFont typeface="Arial"/>
              <a:buNone/>
            </a:pPr>
            <a:r>
              <a:rPr b="1" i="0" lang="en-US" sz="4400" u="none" cap="none" strike="noStrike">
                <a:solidFill>
                  <a:srgbClr val="005DAA"/>
                </a:solidFill>
                <a:latin typeface="Arial"/>
                <a:ea typeface="Arial"/>
                <a:cs typeface="Arial"/>
                <a:sym typeface="Arial"/>
              </a:rPr>
              <a:t>Common Warning Signs</a:t>
            </a:r>
            <a:endParaRPr b="1" i="0" sz="4400" u="none" cap="none" strike="noStrike">
              <a:solidFill>
                <a:srgbClr val="005DAA"/>
              </a:solidFill>
              <a:latin typeface="Arial"/>
              <a:ea typeface="Arial"/>
              <a:cs typeface="Arial"/>
              <a:sym typeface="Arial"/>
            </a:endParaRPr>
          </a:p>
        </p:txBody>
      </p:sp>
      <p:sp>
        <p:nvSpPr>
          <p:cNvPr id="232" name="Shape 2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4C854"/>
              </a:buClr>
              <a:buSzPts val="2800"/>
              <a:buFont typeface="Arial"/>
              <a:buNone/>
            </a:pPr>
            <a:r>
              <a:rPr b="1" i="0" lang="en-US" sz="2800" u="sng" cap="none" strike="noStrike">
                <a:solidFill>
                  <a:srgbClr val="94C854"/>
                </a:solidFill>
                <a:latin typeface="Arial Narrow"/>
                <a:ea typeface="Arial Narrow"/>
                <a:cs typeface="Arial Narrow"/>
                <a:sym typeface="Arial Narrow"/>
              </a:rPr>
              <a:t>EMOTIONAL/BEHAVIORAL</a:t>
            </a:r>
            <a:endParaRPr b="1" i="0" sz="2800" u="sng" cap="none" strike="noStrike">
              <a:solidFill>
                <a:srgbClr val="94C854"/>
              </a:solidFill>
              <a:latin typeface="Arial Narrow"/>
              <a:ea typeface="Arial Narrow"/>
              <a:cs typeface="Arial Narrow"/>
              <a:sym typeface="Arial Narrow"/>
            </a:endParaRPr>
          </a:p>
        </p:txBody>
      </p:sp>
      <p:sp>
        <p:nvSpPr>
          <p:cNvPr id="233" name="Shape 233"/>
          <p:cNvSpPr txBox="1"/>
          <p:nvPr>
            <p:ph idx="2" type="body"/>
          </p:nvPr>
        </p:nvSpPr>
        <p:spPr>
          <a:xfrm>
            <a:off x="457200" y="2174875"/>
            <a:ext cx="4040188"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Weight loss, dieting, and control of food are primary concerns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Food rituals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Social withdrawal</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Frequent dieting, body checking</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Extreme mood swings</a:t>
            </a:r>
            <a:endParaRPr b="0" i="0" sz="2400" u="none" cap="none" strike="noStrike">
              <a:solidFill>
                <a:schemeClr val="dk1"/>
              </a:solidFill>
              <a:latin typeface="Arial Narrow"/>
              <a:ea typeface="Arial Narrow"/>
              <a:cs typeface="Arial Narrow"/>
              <a:sym typeface="Arial Narrow"/>
            </a:endParaRPr>
          </a:p>
        </p:txBody>
      </p:sp>
      <p:sp>
        <p:nvSpPr>
          <p:cNvPr id="234" name="Shape 234"/>
          <p:cNvSpPr txBox="1"/>
          <p:nvPr>
            <p:ph idx="3" type="body"/>
          </p:nvPr>
        </p:nvSpPr>
        <p:spPr>
          <a:xfrm>
            <a:off x="4721225" y="1535113"/>
            <a:ext cx="4041775"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4C854"/>
              </a:buClr>
              <a:buSzPts val="2800"/>
              <a:buFont typeface="Arial"/>
              <a:buNone/>
            </a:pPr>
            <a:r>
              <a:rPr b="1" i="0" lang="en-US" sz="2800" u="sng" cap="none" strike="noStrike">
                <a:solidFill>
                  <a:srgbClr val="94C854"/>
                </a:solidFill>
                <a:latin typeface="Arial Narrow"/>
                <a:ea typeface="Arial Narrow"/>
                <a:cs typeface="Arial Narrow"/>
                <a:sym typeface="Arial Narrow"/>
              </a:rPr>
              <a:t>PHYSICAL</a:t>
            </a:r>
            <a:endParaRPr b="1" i="0" sz="3200" u="sng" cap="none" strike="noStrike">
              <a:solidFill>
                <a:srgbClr val="94C854"/>
              </a:solidFill>
              <a:latin typeface="Arial Narrow"/>
              <a:ea typeface="Arial Narrow"/>
              <a:cs typeface="Arial Narrow"/>
              <a:sym typeface="Arial Narrow"/>
            </a:endParaRPr>
          </a:p>
        </p:txBody>
      </p:sp>
      <p:sp>
        <p:nvSpPr>
          <p:cNvPr id="235" name="Shape 235"/>
          <p:cNvSpPr txBox="1"/>
          <p:nvPr>
            <p:ph idx="4" type="body"/>
          </p:nvPr>
        </p:nvSpPr>
        <p:spPr>
          <a:xfrm>
            <a:off x="4645025" y="2174875"/>
            <a:ext cx="4041775" cy="3235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Noticeable weight fluctuations </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Gastrointestinal complaints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Dizziness upon standing</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Difficulty concentrating, sleeping</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Narrow"/>
                <a:ea typeface="Arial Narrow"/>
                <a:cs typeface="Arial Narrow"/>
                <a:sym typeface="Arial Narrow"/>
              </a:rPr>
              <a:t>Issues with dental, skin, hair, and nail health</a:t>
            </a:r>
            <a:endParaRPr b="0" i="0" sz="2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