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993-9C25-4EF2-9BA9-94CF09F18DF7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EF6C-227A-4283-968B-F70652F1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993-9C25-4EF2-9BA9-94CF09F18DF7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EF6C-227A-4283-968B-F70652F1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993-9C25-4EF2-9BA9-94CF09F18DF7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EF6C-227A-4283-968B-F70652F1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993-9C25-4EF2-9BA9-94CF09F18DF7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EF6C-227A-4283-968B-F70652F1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993-9C25-4EF2-9BA9-94CF09F18DF7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EF6C-227A-4283-968B-F70652F1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993-9C25-4EF2-9BA9-94CF09F18DF7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EF6C-227A-4283-968B-F70652F1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993-9C25-4EF2-9BA9-94CF09F18DF7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EF6C-227A-4283-968B-F70652F1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993-9C25-4EF2-9BA9-94CF09F18DF7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EF6C-227A-4283-968B-F70652F1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993-9C25-4EF2-9BA9-94CF09F18DF7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EF6C-227A-4283-968B-F70652F1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993-9C25-4EF2-9BA9-94CF09F18DF7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EF6C-227A-4283-968B-F70652F1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6993-9C25-4EF2-9BA9-94CF09F18DF7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EF6C-227A-4283-968B-F70652F1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6993-9C25-4EF2-9BA9-94CF09F18DF7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EF6C-227A-4283-968B-F70652F1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kidshealth.org/kid/htbw/eyes-movie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1143" t="46875" r="29721" b="23958"/>
          <a:stretch/>
        </p:blipFill>
        <p:spPr bwMode="auto">
          <a:xfrm>
            <a:off x="3352800" y="2520007"/>
            <a:ext cx="4625390" cy="26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824723">
            <a:off x="343722" y="313661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KG Piece by Piece" pitchFamily="2" charset="0"/>
              </a:rPr>
              <a:t>VIDEO</a:t>
            </a:r>
          </a:p>
        </p:txBody>
      </p:sp>
      <p:sp>
        <p:nvSpPr>
          <p:cNvPr id="8" name="Right Arrow 7"/>
          <p:cNvSpPr/>
          <p:nvPr/>
        </p:nvSpPr>
        <p:spPr>
          <a:xfrm rot="824723">
            <a:off x="411456" y="2819399"/>
            <a:ext cx="2667000" cy="1219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037AAB-0E13-45F0-99AC-6754055092F2}"/>
              </a:ext>
            </a:extLst>
          </p:cNvPr>
          <p:cNvGrpSpPr/>
          <p:nvPr/>
        </p:nvGrpSpPr>
        <p:grpSpPr>
          <a:xfrm>
            <a:off x="7467600" y="228600"/>
            <a:ext cx="1397000" cy="624840"/>
            <a:chOff x="0" y="0"/>
            <a:chExt cx="1397000" cy="6248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1633B6-F5A8-4A9C-B204-CC3277463BE6}"/>
                </a:ext>
              </a:extLst>
            </p:cNvPr>
            <p:cNvGrpSpPr/>
            <p:nvPr/>
          </p:nvGrpSpPr>
          <p:grpSpPr>
            <a:xfrm>
              <a:off x="0" y="0"/>
              <a:ext cx="1397000" cy="615315"/>
              <a:chOff x="0" y="0"/>
              <a:chExt cx="1397000" cy="615315"/>
            </a:xfrm>
          </p:grpSpPr>
          <p:pic>
            <p:nvPicPr>
              <p:cNvPr id="12" name="Picture 11" descr="http://clipart-library.com/image_gallery/21553.png">
                <a:extLst>
                  <a:ext uri="{FF2B5EF4-FFF2-40B4-BE49-F238E27FC236}">
                    <a16:creationId xmlns:a16="http://schemas.microsoft.com/office/drawing/2014/main" id="{9879C797-D9D4-4DCE-89CC-E70CCCDAC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0"/>
                <a:ext cx="787400" cy="3879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WordArt 69">
                <a:extLst>
                  <a:ext uri="{FF2B5EF4-FFF2-40B4-BE49-F238E27FC236}">
                    <a16:creationId xmlns:a16="http://schemas.microsoft.com/office/drawing/2014/main" id="{10805F1B-0232-49AA-9CCE-194D16C59738}"/>
                  </a:ext>
                </a:extLst>
              </p:cNvPr>
              <p:cNvSpPr txBox="1">
                <a:spLocks noChangeArrowheads="1" noChangeShapeType="1" noTextEdit="1"/>
              </p:cNvSpPr>
              <p:nvPr/>
            </p:nvSpPr>
            <p:spPr bwMode="auto">
              <a:xfrm>
                <a:off x="0" y="106680"/>
                <a:ext cx="1394460" cy="50863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square" numCol="1" fromWordArt="1">
                <a:prstTxWarp prst="textPlain">
                  <a:avLst>
                    <a:gd name="adj" fmla="val 50000"/>
                  </a:avLst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000000"/>
                    </a:solidFill>
                    <a:effectLst/>
                    <a:latin typeface="crankdeal" panose="02000500000000000000" pitchFamily="2" charset="0"/>
                    <a:ea typeface="Times New Roman" panose="02020603050405020304" pitchFamily="18" charset="0"/>
                  </a:rPr>
                  <a:t>The</a:t>
                </a:r>
                <a:r>
                  <a:rPr lang="en-US" sz="3000"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000000"/>
                    </a:solidFill>
                    <a:effectLst/>
                    <a:latin typeface="crankdeal" panose="02000500000000000000" pitchFamily="2" charset="0"/>
                    <a:ea typeface="Times New Roman" panose="02020603050405020304" pitchFamily="18" charset="0"/>
                  </a:rPr>
                  <a:t> EYE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1" name="WordArt 69">
              <a:extLst>
                <a:ext uri="{FF2B5EF4-FFF2-40B4-BE49-F238E27FC236}">
                  <a16:creationId xmlns:a16="http://schemas.microsoft.com/office/drawing/2014/main" id="{EA3BD8A3-5798-4161-B00A-218C337ADE44}"/>
                </a:ext>
              </a:extLst>
            </p:cNvPr>
            <p:cNvSpPr txBox="1">
              <a:spLocks noChangeArrowheads="1" noChangeShapeType="1" noTextEdit="1"/>
            </p:cNvSpPr>
            <p:nvPr/>
          </p:nvSpPr>
          <p:spPr bwMode="auto">
            <a:xfrm>
              <a:off x="373380" y="251460"/>
              <a:ext cx="990600" cy="3733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square" numCol="1" fromWordArt="1">
              <a:prstTxWarp prst="textPlain">
                <a:avLst>
                  <a:gd name="adj" fmla="val 50000"/>
                </a:avLst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000">
                  <a:ln w="12700" cap="flat" cmpd="sng" algn="ctr">
                    <a:solidFill>
                      <a:srgbClr val="D9D9D9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/>
                  <a:latin typeface="crankdeal" panose="02000500000000000000" pitchFamily="2" charset="0"/>
                  <a:ea typeface="Times New Roman" panose="02020603050405020304" pitchFamily="18" charset="0"/>
                </a:rPr>
                <a:t>YE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ASSROom exit ticket">
            <a:extLst>
              <a:ext uri="{FF2B5EF4-FFF2-40B4-BE49-F238E27FC236}">
                <a16:creationId xmlns:a16="http://schemas.microsoft.com/office/drawing/2014/main" id="{CE3EE2A6-544B-41CF-B21E-DEDDF9EB2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1" y="838200"/>
            <a:ext cx="8602078" cy="53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24384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  <a:ea typeface="Chunkster Jamz" pitchFamily="2" charset="0"/>
              </a:rPr>
              <a:t>What are 3 ways you can prevent vision loss and take care of your eyes?</a:t>
            </a:r>
          </a:p>
        </p:txBody>
      </p:sp>
    </p:spTree>
    <p:extLst>
      <p:ext uri="{BB962C8B-B14F-4D97-AF65-F5344CB8AC3E}">
        <p14:creationId xmlns:p14="http://schemas.microsoft.com/office/powerpoint/2010/main" val="8584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A2D0B-8BED-44B5-9CA4-14541FEF7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77" y="685800"/>
            <a:ext cx="8744446" cy="5257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6400" y="220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break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273650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t.v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321521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lit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5051" y="373603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safety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71700" y="431840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sunglasses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473556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rub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9498F5-8815-4102-ACF3-8EB091667571}"/>
              </a:ext>
            </a:extLst>
          </p:cNvPr>
          <p:cNvGrpSpPr/>
          <p:nvPr/>
        </p:nvGrpSpPr>
        <p:grpSpPr>
          <a:xfrm>
            <a:off x="7647112" y="144780"/>
            <a:ext cx="1397000" cy="624840"/>
            <a:chOff x="0" y="0"/>
            <a:chExt cx="1397000" cy="62484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5175DF-32D2-4AE9-8D05-97C0B2088B11}"/>
                </a:ext>
              </a:extLst>
            </p:cNvPr>
            <p:cNvGrpSpPr/>
            <p:nvPr/>
          </p:nvGrpSpPr>
          <p:grpSpPr>
            <a:xfrm>
              <a:off x="0" y="0"/>
              <a:ext cx="1397000" cy="615315"/>
              <a:chOff x="0" y="0"/>
              <a:chExt cx="1397000" cy="615315"/>
            </a:xfrm>
          </p:grpSpPr>
          <p:pic>
            <p:nvPicPr>
              <p:cNvPr id="24" name="Picture 23" descr="http://clipart-library.com/image_gallery/21553.png">
                <a:extLst>
                  <a:ext uri="{FF2B5EF4-FFF2-40B4-BE49-F238E27FC236}">
                    <a16:creationId xmlns:a16="http://schemas.microsoft.com/office/drawing/2014/main" id="{6C3B70D9-36FE-4757-8D7C-DF2387423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0"/>
                <a:ext cx="787400" cy="3879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WordArt 69">
                <a:extLst>
                  <a:ext uri="{FF2B5EF4-FFF2-40B4-BE49-F238E27FC236}">
                    <a16:creationId xmlns:a16="http://schemas.microsoft.com/office/drawing/2014/main" id="{A01D345E-18FA-40E7-9F49-5563F1D7C4D8}"/>
                  </a:ext>
                </a:extLst>
              </p:cNvPr>
              <p:cNvSpPr txBox="1">
                <a:spLocks noChangeArrowheads="1" noChangeShapeType="1" noTextEdit="1"/>
              </p:cNvSpPr>
              <p:nvPr/>
            </p:nvSpPr>
            <p:spPr bwMode="auto">
              <a:xfrm>
                <a:off x="0" y="106680"/>
                <a:ext cx="1394460" cy="50863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square" numCol="1" fromWordArt="1">
                <a:prstTxWarp prst="textPlain">
                  <a:avLst>
                    <a:gd name="adj" fmla="val 50000"/>
                  </a:avLst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000000"/>
                    </a:solidFill>
                    <a:effectLst/>
                    <a:latin typeface="crankdeal" panose="02000500000000000000" pitchFamily="2" charset="0"/>
                    <a:ea typeface="Times New Roman" panose="02020603050405020304" pitchFamily="18" charset="0"/>
                  </a:rPr>
                  <a:t>The</a:t>
                </a:r>
                <a:r>
                  <a:rPr lang="en-US" sz="3000"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000000"/>
                    </a:solidFill>
                    <a:effectLst/>
                    <a:latin typeface="crankdeal" panose="02000500000000000000" pitchFamily="2" charset="0"/>
                    <a:ea typeface="Times New Roman" panose="02020603050405020304" pitchFamily="18" charset="0"/>
                  </a:rPr>
                  <a:t> EYE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3" name="WordArt 69">
              <a:extLst>
                <a:ext uri="{FF2B5EF4-FFF2-40B4-BE49-F238E27FC236}">
                  <a16:creationId xmlns:a16="http://schemas.microsoft.com/office/drawing/2014/main" id="{E48F6BAE-AF15-473F-9133-C67A83ED126F}"/>
                </a:ext>
              </a:extLst>
            </p:cNvPr>
            <p:cNvSpPr txBox="1">
              <a:spLocks noChangeArrowheads="1" noChangeShapeType="1" noTextEdit="1"/>
            </p:cNvSpPr>
            <p:nvPr/>
          </p:nvSpPr>
          <p:spPr bwMode="auto">
            <a:xfrm>
              <a:off x="373380" y="251460"/>
              <a:ext cx="990600" cy="3733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square" numCol="1" fromWordArt="1">
              <a:prstTxWarp prst="textPlain">
                <a:avLst>
                  <a:gd name="adj" fmla="val 50000"/>
                </a:avLst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000">
                  <a:ln w="12700" cap="flat" cmpd="sng" algn="ctr">
                    <a:solidFill>
                      <a:srgbClr val="D9D9D9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/>
                  <a:latin typeface="crankdeal" panose="02000500000000000000" pitchFamily="2" charset="0"/>
                  <a:ea typeface="Times New Roman" panose="02020603050405020304" pitchFamily="18" charset="0"/>
                </a:rPr>
                <a:t>YE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1796208"/>
            <a:ext cx="4876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Can see objects far away</a:t>
            </a:r>
          </a:p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Close objects are blurry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018168"/>
            <a:ext cx="50481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Can see objects close by</a:t>
            </a:r>
          </a:p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Distant objects are blurry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5332197"/>
            <a:ext cx="487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Misshaped cornea or lens</a:t>
            </a:r>
          </a:p>
        </p:txBody>
      </p:sp>
      <p:pic>
        <p:nvPicPr>
          <p:cNvPr id="9" name="Picture 8" descr="https://s-media-cache-ak0.pinimg.com/736x/34/ff/80/34ff801219b3a58bf7c91d8cb8b8ab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5806" y="3740905"/>
            <a:ext cx="1144481" cy="120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83CB34-3D1F-41DB-9F0E-61FCBA689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72" y="369959"/>
            <a:ext cx="6127744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14015-F871-435A-92D1-033BE06F6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04" y="1820799"/>
            <a:ext cx="3276600" cy="781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0A4298-CB2D-4A5C-A393-0DEFDC435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75" y="3200400"/>
            <a:ext cx="3726493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4A055-2A68-467A-9D29-207DABAA5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72" y="5172122"/>
            <a:ext cx="3695856" cy="7818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D3079F-1B02-4D72-9975-7CF09D3661A0}"/>
              </a:ext>
            </a:extLst>
          </p:cNvPr>
          <p:cNvGrpSpPr/>
          <p:nvPr/>
        </p:nvGrpSpPr>
        <p:grpSpPr>
          <a:xfrm>
            <a:off x="7652650" y="152400"/>
            <a:ext cx="1397000" cy="624840"/>
            <a:chOff x="0" y="0"/>
            <a:chExt cx="1397000" cy="6248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2EC6C4E-837C-4F80-81A4-614BC3CC5E73}"/>
                </a:ext>
              </a:extLst>
            </p:cNvPr>
            <p:cNvGrpSpPr/>
            <p:nvPr/>
          </p:nvGrpSpPr>
          <p:grpSpPr>
            <a:xfrm>
              <a:off x="0" y="0"/>
              <a:ext cx="1397000" cy="615315"/>
              <a:chOff x="0" y="0"/>
              <a:chExt cx="1397000" cy="615315"/>
            </a:xfrm>
          </p:grpSpPr>
          <p:pic>
            <p:nvPicPr>
              <p:cNvPr id="18" name="Picture 17" descr="http://clipart-library.com/image_gallery/21553.png">
                <a:extLst>
                  <a:ext uri="{FF2B5EF4-FFF2-40B4-BE49-F238E27FC236}">
                    <a16:creationId xmlns:a16="http://schemas.microsoft.com/office/drawing/2014/main" id="{D407FB8F-0049-49C5-9F8E-D35C122FD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0"/>
                <a:ext cx="787400" cy="3879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WordArt 69">
                <a:extLst>
                  <a:ext uri="{FF2B5EF4-FFF2-40B4-BE49-F238E27FC236}">
                    <a16:creationId xmlns:a16="http://schemas.microsoft.com/office/drawing/2014/main" id="{72954ED2-658D-44FC-80DB-3C370DB54208}"/>
                  </a:ext>
                </a:extLst>
              </p:cNvPr>
              <p:cNvSpPr txBox="1">
                <a:spLocks noChangeArrowheads="1" noChangeShapeType="1" noTextEdit="1"/>
              </p:cNvSpPr>
              <p:nvPr/>
            </p:nvSpPr>
            <p:spPr bwMode="auto">
              <a:xfrm>
                <a:off x="0" y="106680"/>
                <a:ext cx="1394460" cy="50863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square" numCol="1" fromWordArt="1">
                <a:prstTxWarp prst="textPlain">
                  <a:avLst>
                    <a:gd name="adj" fmla="val 50000"/>
                  </a:avLst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000000"/>
                    </a:solidFill>
                    <a:effectLst/>
                    <a:latin typeface="crankdeal" panose="02000500000000000000" pitchFamily="2" charset="0"/>
                    <a:ea typeface="Times New Roman" panose="02020603050405020304" pitchFamily="18" charset="0"/>
                  </a:rPr>
                  <a:t>The</a:t>
                </a:r>
                <a:r>
                  <a:rPr lang="en-US" sz="3000"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000000"/>
                    </a:solidFill>
                    <a:effectLst/>
                    <a:latin typeface="crankdeal" panose="02000500000000000000" pitchFamily="2" charset="0"/>
                    <a:ea typeface="Times New Roman" panose="02020603050405020304" pitchFamily="18" charset="0"/>
                  </a:rPr>
                  <a:t> EYE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7" name="WordArt 69">
              <a:extLst>
                <a:ext uri="{FF2B5EF4-FFF2-40B4-BE49-F238E27FC236}">
                  <a16:creationId xmlns:a16="http://schemas.microsoft.com/office/drawing/2014/main" id="{528164BF-3C6F-46E1-8EE4-5382553BDE93}"/>
                </a:ext>
              </a:extLst>
            </p:cNvPr>
            <p:cNvSpPr txBox="1">
              <a:spLocks noChangeArrowheads="1" noChangeShapeType="1" noTextEdit="1"/>
            </p:cNvSpPr>
            <p:nvPr/>
          </p:nvSpPr>
          <p:spPr bwMode="auto">
            <a:xfrm>
              <a:off x="373380" y="251460"/>
              <a:ext cx="990600" cy="3733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square" numCol="1" fromWordArt="1">
              <a:prstTxWarp prst="textPlain">
                <a:avLst>
                  <a:gd name="adj" fmla="val 50000"/>
                </a:avLst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000">
                  <a:ln w="12700" cap="flat" cmpd="sng" algn="ctr">
                    <a:solidFill>
                      <a:srgbClr val="D9D9D9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/>
                  <a:latin typeface="crankdeal" panose="02000500000000000000" pitchFamily="2" charset="0"/>
                  <a:ea typeface="Times New Roman" panose="02020603050405020304" pitchFamily="18" charset="0"/>
                </a:rPr>
                <a:t>YE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0FD15-BEB8-46CA-A9B4-4CEF8E72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65" y="1752580"/>
            <a:ext cx="8541469" cy="422715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D3C66A4-B6F1-48FA-91BD-B9D3D6B38EFB}"/>
              </a:ext>
            </a:extLst>
          </p:cNvPr>
          <p:cNvSpPr/>
          <p:nvPr/>
        </p:nvSpPr>
        <p:spPr>
          <a:xfrm>
            <a:off x="5105400" y="2209800"/>
            <a:ext cx="15275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kaPosse" panose="02020500000000000000" pitchFamily="18" charset="0"/>
              </a:rPr>
              <a:t>IRIS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4838A5-9D72-46D7-88E3-5850C7E0EA61}"/>
              </a:ext>
            </a:extLst>
          </p:cNvPr>
          <p:cNvSpPr/>
          <p:nvPr/>
        </p:nvSpPr>
        <p:spPr>
          <a:xfrm>
            <a:off x="5029200" y="2990185"/>
            <a:ext cx="1828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kaPosse" panose="02020500000000000000" pitchFamily="18" charset="0"/>
              </a:rPr>
              <a:t>CORNEA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24AD40-0E3C-484F-92D1-748B5405184F}"/>
              </a:ext>
            </a:extLst>
          </p:cNvPr>
          <p:cNvSpPr/>
          <p:nvPr/>
        </p:nvSpPr>
        <p:spPr>
          <a:xfrm>
            <a:off x="5486400" y="5077267"/>
            <a:ext cx="15275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kaPosse" panose="02020500000000000000" pitchFamily="18" charset="0"/>
              </a:rPr>
              <a:t>PUPIL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DF0911-90C9-42D9-8D0C-FD53E4239DA4}"/>
              </a:ext>
            </a:extLst>
          </p:cNvPr>
          <p:cNvSpPr/>
          <p:nvPr/>
        </p:nvSpPr>
        <p:spPr>
          <a:xfrm>
            <a:off x="2893833" y="5333405"/>
            <a:ext cx="15275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kaPosse" panose="02020500000000000000" pitchFamily="18" charset="0"/>
              </a:rPr>
              <a:t>LENS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851C2A-CDC5-43E9-B9A8-7265B6ACCE1F}"/>
              </a:ext>
            </a:extLst>
          </p:cNvPr>
          <p:cNvSpPr/>
          <p:nvPr/>
        </p:nvSpPr>
        <p:spPr>
          <a:xfrm>
            <a:off x="762000" y="2209800"/>
            <a:ext cx="15275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kaPosse" panose="02020500000000000000" pitchFamily="18" charset="0"/>
              </a:rPr>
              <a:t>OPTIC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B81216-0CE9-494F-9CFA-32468A3B8A08}"/>
              </a:ext>
            </a:extLst>
          </p:cNvPr>
          <p:cNvSpPr/>
          <p:nvPr/>
        </p:nvSpPr>
        <p:spPr>
          <a:xfrm>
            <a:off x="1600200" y="1770414"/>
            <a:ext cx="1752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kaPosse" panose="02020500000000000000" pitchFamily="18" charset="0"/>
              </a:rPr>
              <a:t>RETINA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6D5EC-5CF6-4FEE-BA84-21682840F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263" y="312310"/>
            <a:ext cx="5551471" cy="60542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7CE61-4FD2-4D48-B9CC-76BCEF3A1926}"/>
              </a:ext>
            </a:extLst>
          </p:cNvPr>
          <p:cNvGrpSpPr/>
          <p:nvPr/>
        </p:nvGrpSpPr>
        <p:grpSpPr>
          <a:xfrm>
            <a:off x="7620000" y="198751"/>
            <a:ext cx="1397000" cy="624840"/>
            <a:chOff x="0" y="0"/>
            <a:chExt cx="1397000" cy="6248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74CAEC-A52C-40C5-896A-DE8980C4F04C}"/>
                </a:ext>
              </a:extLst>
            </p:cNvPr>
            <p:cNvGrpSpPr/>
            <p:nvPr/>
          </p:nvGrpSpPr>
          <p:grpSpPr>
            <a:xfrm>
              <a:off x="0" y="0"/>
              <a:ext cx="1397000" cy="615315"/>
              <a:chOff x="0" y="0"/>
              <a:chExt cx="1397000" cy="615315"/>
            </a:xfrm>
          </p:grpSpPr>
          <p:pic>
            <p:nvPicPr>
              <p:cNvPr id="18" name="Picture 17" descr="http://clipart-library.com/image_gallery/21553.png">
                <a:extLst>
                  <a:ext uri="{FF2B5EF4-FFF2-40B4-BE49-F238E27FC236}">
                    <a16:creationId xmlns:a16="http://schemas.microsoft.com/office/drawing/2014/main" id="{F620BCB1-DD94-432E-8881-71E5D8B2F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0"/>
                <a:ext cx="787400" cy="3879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WordArt 69">
                <a:extLst>
                  <a:ext uri="{FF2B5EF4-FFF2-40B4-BE49-F238E27FC236}">
                    <a16:creationId xmlns:a16="http://schemas.microsoft.com/office/drawing/2014/main" id="{3509E9BF-1477-4DB1-8A6E-F19BCC884729}"/>
                  </a:ext>
                </a:extLst>
              </p:cNvPr>
              <p:cNvSpPr txBox="1">
                <a:spLocks noChangeArrowheads="1" noChangeShapeType="1" noTextEdit="1"/>
              </p:cNvSpPr>
              <p:nvPr/>
            </p:nvSpPr>
            <p:spPr bwMode="auto">
              <a:xfrm>
                <a:off x="0" y="106680"/>
                <a:ext cx="1394460" cy="50863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square" numCol="1" fromWordArt="1">
                <a:prstTxWarp prst="textPlain">
                  <a:avLst>
                    <a:gd name="adj" fmla="val 50000"/>
                  </a:avLst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000000"/>
                    </a:solidFill>
                    <a:effectLst/>
                    <a:latin typeface="crankdeal" panose="02000500000000000000" pitchFamily="2" charset="0"/>
                    <a:ea typeface="Times New Roman" panose="02020603050405020304" pitchFamily="18" charset="0"/>
                  </a:rPr>
                  <a:t>The</a:t>
                </a:r>
                <a:r>
                  <a:rPr lang="en-US" sz="3000"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000000"/>
                    </a:solidFill>
                    <a:effectLst/>
                    <a:latin typeface="crankdeal" panose="02000500000000000000" pitchFamily="2" charset="0"/>
                    <a:ea typeface="Times New Roman" panose="02020603050405020304" pitchFamily="18" charset="0"/>
                  </a:rPr>
                  <a:t> EYE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7" name="WordArt 69">
              <a:extLst>
                <a:ext uri="{FF2B5EF4-FFF2-40B4-BE49-F238E27FC236}">
                  <a16:creationId xmlns:a16="http://schemas.microsoft.com/office/drawing/2014/main" id="{24396D35-CC0F-4719-8C7D-BEB723186DA7}"/>
                </a:ext>
              </a:extLst>
            </p:cNvPr>
            <p:cNvSpPr txBox="1">
              <a:spLocks noChangeArrowheads="1" noChangeShapeType="1" noTextEdit="1"/>
            </p:cNvSpPr>
            <p:nvPr/>
          </p:nvSpPr>
          <p:spPr bwMode="auto">
            <a:xfrm>
              <a:off x="373380" y="251460"/>
              <a:ext cx="990600" cy="3733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square" numCol="1" fromWordArt="1">
              <a:prstTxWarp prst="textPlain">
                <a:avLst>
                  <a:gd name="adj" fmla="val 50000"/>
                </a:avLst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000">
                  <a:ln w="12700" cap="flat" cmpd="sng" algn="ctr">
                    <a:solidFill>
                      <a:srgbClr val="D9D9D9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/>
                  <a:latin typeface="crankdeal" panose="02000500000000000000" pitchFamily="2" charset="0"/>
                  <a:ea typeface="Times New Roman" panose="02020603050405020304" pitchFamily="18" charset="0"/>
                </a:rPr>
                <a:t>YE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E3B9A2C0-2D29-49B4-A9DB-0971EFB98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28" y="3096768"/>
            <a:ext cx="6356602" cy="33802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Which of these two curves are larger </a:t>
            </a:r>
            <a:r>
              <a:rPr lang="en-US" sz="2000" b="1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000" b="1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000" b="1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NEITHER</a:t>
            </a:r>
            <a:r>
              <a:rPr lang="en-US" sz="2000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s-media-cache-ak0.pinimg.com/originals/1e/f4/5b/1ef45bcdb6bcb17ee59bb0aed98ce9c9.jpg"/>
          <p:cNvPicPr/>
          <p:nvPr/>
        </p:nvPicPr>
        <p:blipFill>
          <a:blip r:embed="rId2" cstate="print"/>
          <a:srcRect t="31165" r="63919" b="40859"/>
          <a:stretch>
            <a:fillRect/>
          </a:stretch>
        </p:blipFill>
        <p:spPr bwMode="auto">
          <a:xfrm>
            <a:off x="5715000" y="533400"/>
            <a:ext cx="2623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186428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FD8B70-223E-456B-A966-AC56E66A80F0}"/>
              </a:ext>
            </a:extLst>
          </p:cNvPr>
          <p:cNvSpPr/>
          <p:nvPr/>
        </p:nvSpPr>
        <p:spPr>
          <a:xfrm rot="18907407">
            <a:off x="6204856" y="1078947"/>
            <a:ext cx="1545016" cy="1565841"/>
          </a:xfrm>
          <a:prstGeom prst="rect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12F36F-760E-4527-9BD8-1D458BEAE952}"/>
              </a:ext>
            </a:extLst>
          </p:cNvPr>
          <p:cNvCxnSpPr>
            <a:cxnSpLocks/>
          </p:cNvCxnSpPr>
          <p:nvPr/>
        </p:nvCxnSpPr>
        <p:spPr>
          <a:xfrm>
            <a:off x="1371600" y="4186428"/>
            <a:ext cx="76200" cy="1828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4292DD-D13D-4724-A402-1F95471E9F2C}"/>
              </a:ext>
            </a:extLst>
          </p:cNvPr>
          <p:cNvCxnSpPr>
            <a:cxnSpLocks/>
          </p:cNvCxnSpPr>
          <p:nvPr/>
        </p:nvCxnSpPr>
        <p:spPr>
          <a:xfrm>
            <a:off x="5410200" y="4211451"/>
            <a:ext cx="76200" cy="18037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 Box 272">
            <a:extLst>
              <a:ext uri="{FF2B5EF4-FFF2-40B4-BE49-F238E27FC236}">
                <a16:creationId xmlns:a16="http://schemas.microsoft.com/office/drawing/2014/main" id="{1D8690DE-8EFD-4737-9F98-F4A6A7A0D5DA}"/>
              </a:ext>
            </a:extLst>
          </p:cNvPr>
          <p:cNvSpPr txBox="1"/>
          <p:nvPr/>
        </p:nvSpPr>
        <p:spPr>
          <a:xfrm>
            <a:off x="973772" y="4716780"/>
            <a:ext cx="338455" cy="3810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72">
            <a:extLst>
              <a:ext uri="{FF2B5EF4-FFF2-40B4-BE49-F238E27FC236}">
                <a16:creationId xmlns:a16="http://schemas.microsoft.com/office/drawing/2014/main" id="{ECD97F6C-B4EA-460C-8D0A-405E923464B5}"/>
              </a:ext>
            </a:extLst>
          </p:cNvPr>
          <p:cNvSpPr txBox="1"/>
          <p:nvPr/>
        </p:nvSpPr>
        <p:spPr>
          <a:xfrm>
            <a:off x="956945" y="5437632"/>
            <a:ext cx="338455" cy="3810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10CB4C9D-1B86-440C-B45A-B48E28BC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28" y="1680972"/>
            <a:ext cx="5376672" cy="5684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Is the square </a:t>
            </a:r>
            <a:r>
              <a:rPr lang="en-US" sz="2000" b="1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STRAIGHT</a:t>
            </a:r>
            <a:r>
              <a:rPr lang="en-US" sz="2000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000" b="1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BENT</a:t>
            </a:r>
            <a:r>
              <a:rPr lang="en-US" sz="2000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(circle one)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F1108361-8591-4DAE-87D3-81DFB0DBA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60" y="381000"/>
            <a:ext cx="3780140" cy="31457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What 2 words do you see?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30AF826F-72AE-470B-836C-0DEA1BE54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733800"/>
            <a:ext cx="6324600" cy="251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Which side of the box is the star on?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://kids.niehs.nih.gov/assets/images/h_o/image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70" y="1176483"/>
            <a:ext cx="3460720" cy="15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s-media-cache-ak0.pinimg.com/originals/1e/f4/5b/1ef45bcdb6bcb17ee59bb0aed98ce9c9.jpg"/>
          <p:cNvPicPr/>
          <p:nvPr/>
        </p:nvPicPr>
        <p:blipFill>
          <a:blip r:embed="rId3" cstate="print"/>
          <a:srcRect t="7976" r="74650" b="69693"/>
          <a:stretch>
            <a:fillRect/>
          </a:stretch>
        </p:blipFill>
        <p:spPr bwMode="auto">
          <a:xfrm>
            <a:off x="2514600" y="3962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ller-Lyer Illusion"/>
          <p:cNvPicPr/>
          <p:nvPr/>
        </p:nvPicPr>
        <p:blipFill>
          <a:blip r:embed="rId2" cstate="print"/>
          <a:srcRect l="22883" t="16825" r="22750" b="20635"/>
          <a:stretch>
            <a:fillRect/>
          </a:stretch>
        </p:blipFill>
        <p:spPr bwMode="auto">
          <a:xfrm>
            <a:off x="6324600" y="1007745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72">
            <a:extLst>
              <a:ext uri="{FF2B5EF4-FFF2-40B4-BE49-F238E27FC236}">
                <a16:creationId xmlns:a16="http://schemas.microsoft.com/office/drawing/2014/main" id="{A2352EC8-54E5-4299-BF73-14E05DAE0706}"/>
              </a:ext>
            </a:extLst>
          </p:cNvPr>
          <p:cNvSpPr txBox="1"/>
          <p:nvPr/>
        </p:nvSpPr>
        <p:spPr>
          <a:xfrm>
            <a:off x="6540881" y="1693545"/>
            <a:ext cx="338455" cy="3810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72">
            <a:extLst>
              <a:ext uri="{FF2B5EF4-FFF2-40B4-BE49-F238E27FC236}">
                <a16:creationId xmlns:a16="http://schemas.microsoft.com/office/drawing/2014/main" id="{EEF93722-5E6F-4B35-AE2A-805D198257F4}"/>
              </a:ext>
            </a:extLst>
          </p:cNvPr>
          <p:cNvSpPr txBox="1"/>
          <p:nvPr/>
        </p:nvSpPr>
        <p:spPr>
          <a:xfrm>
            <a:off x="8119745" y="1693545"/>
            <a:ext cx="338455" cy="3810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3666DB0-0AA9-42B9-AC49-207990E61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36" y="1717929"/>
            <a:ext cx="5638800" cy="494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5. Which line in the middle is longer </a:t>
            </a:r>
            <a:r>
              <a:rPr lang="en-US" sz="2000" b="1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000" b="1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000" b="1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NEITHER</a:t>
            </a:r>
            <a:r>
              <a:rPr lang="en-US" sz="2000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91CF698-2E14-450F-AF54-E78EC1ED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29000"/>
            <a:ext cx="4593336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6. Read the words in the triangle out loud.  What is wrong with eh sentence?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://www.moillusions.com/wp-content/uploads/photos1.blogger.com/blogger/5639/2020/400/birdbush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818" y="2895600"/>
            <a:ext cx="29123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818CA7-CC19-46AB-B95A-447EFC953A7F}"/>
              </a:ext>
            </a:extLst>
          </p:cNvPr>
          <p:cNvCxnSpPr/>
          <p:nvPr/>
        </p:nvCxnSpPr>
        <p:spPr>
          <a:xfrm>
            <a:off x="4953000" y="1295400"/>
            <a:ext cx="396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82AA60-0C84-4667-B2B1-93E338ED47AC}"/>
              </a:ext>
            </a:extLst>
          </p:cNvPr>
          <p:cNvCxnSpPr/>
          <p:nvPr/>
        </p:nvCxnSpPr>
        <p:spPr>
          <a:xfrm>
            <a:off x="4953000" y="2438400"/>
            <a:ext cx="396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37CFD-168C-4EA3-849C-2ECBB8EFABD9}"/>
              </a:ext>
            </a:extLst>
          </p:cNvPr>
          <p:cNvSpPr/>
          <p:nvPr/>
        </p:nvSpPr>
        <p:spPr>
          <a:xfrm>
            <a:off x="2133600" y="4419600"/>
            <a:ext cx="914400" cy="381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CA8F2A-9005-4D1A-A3A4-424528369B68}"/>
              </a:ext>
            </a:extLst>
          </p:cNvPr>
          <p:cNvSpPr/>
          <p:nvPr/>
        </p:nvSpPr>
        <p:spPr>
          <a:xfrm>
            <a:off x="1295400" y="4876800"/>
            <a:ext cx="914400" cy="381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33800" y="990600"/>
            <a:ext cx="4648200" cy="167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cs typeface="Arial" pitchFamily="34" charset="0"/>
              </a:rPr>
              <a:t>Finished files are the result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cs typeface="Arial" pitchFamily="34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cs typeface="Arial" pitchFamily="34" charset="0"/>
              </a:rPr>
              <a:t>of years of scientific study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cs typeface="Arial" pitchFamily="34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cs typeface="Arial" pitchFamily="34" charset="0"/>
              </a:rPr>
              <a:t>combined with the experience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cs typeface="Arial" pitchFamily="34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iece by Piece" pitchFamily="2" charset="0"/>
                <a:cs typeface="Arial" pitchFamily="34" charset="0"/>
              </a:rPr>
              <a:t>of years…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986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986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1367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1367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1367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2057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f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C656092A-2E1D-4326-B238-255637888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76550"/>
            <a:ext cx="5181600" cy="12113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8.  Try reading this paragraph out loud.  Could you do it?  </a:t>
            </a:r>
            <a:r>
              <a:rPr lang="en-US" sz="2000" b="1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r>
              <a:rPr lang="en-US" sz="200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000" b="1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00EE6050-1232-467A-AF85-A1A00E37C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528935"/>
            <a:ext cx="4629150" cy="4123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7. How many F’s are in the passage?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09800" y="3431233"/>
            <a:ext cx="5022850" cy="320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Aoccdrnig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to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rscheearch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at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Cmabrigde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uinervtisy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, it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deosn’t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mttaer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waht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oredr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the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ltteers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in a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wrod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are, the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olny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iprmoetnt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tihng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is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taht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the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frist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lsat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ltteres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are at the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rghit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pclae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 The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rset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can be a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tatol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mses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and you can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sitll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raed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it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wouthit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a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porbelm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Tihs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is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bcuseae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we do not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raed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ervey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lteter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by it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slef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but the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wrod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as a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wlohe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50427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omika Axis" pitchFamily="2" charset="0"/>
                <a:ea typeface="Chunkster Jamz" pitchFamily="2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OPTICAL illusions">
            <a:extLst>
              <a:ext uri="{FF2B5EF4-FFF2-40B4-BE49-F238E27FC236}">
                <a16:creationId xmlns:a16="http://schemas.microsoft.com/office/drawing/2014/main" id="{D1E5102C-0348-4022-933A-CC375F171D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2100"/>
            <a:ext cx="39624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23E415A2-953E-4F9E-BFFE-6B58CF459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162300"/>
            <a:ext cx="48006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effectLst/>
                <a:latin typeface="KG Piece by Piece" panose="02000506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9. What is the hidden message in this image?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9083D-78E1-44E7-8BAC-B3E719F6DC31}"/>
              </a:ext>
            </a:extLst>
          </p:cNvPr>
          <p:cNvSpPr/>
          <p:nvPr/>
        </p:nvSpPr>
        <p:spPr>
          <a:xfrm>
            <a:off x="914400" y="1351508"/>
            <a:ext cx="3810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HIDE</a:t>
            </a:r>
          </a:p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</a:t>
            </a:r>
          </a:p>
          <a:p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SEEK</a:t>
            </a:r>
          </a:p>
        </p:txBody>
      </p:sp>
    </p:spTree>
    <p:extLst>
      <p:ext uri="{BB962C8B-B14F-4D97-AF65-F5344CB8AC3E}">
        <p14:creationId xmlns:p14="http://schemas.microsoft.com/office/powerpoint/2010/main" val="31227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281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akaPosse</vt:lpstr>
      <vt:lpstr>Arial</vt:lpstr>
      <vt:lpstr>Berlin Sans FB Demi</vt:lpstr>
      <vt:lpstr>Calibri</vt:lpstr>
      <vt:lpstr>crankdeal</vt:lpstr>
      <vt:lpstr>KG Piece by Piece</vt:lpstr>
      <vt:lpstr>Komika Axis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Adams, Stacy</cp:lastModifiedBy>
  <cp:revision>65</cp:revision>
  <dcterms:created xsi:type="dcterms:W3CDTF">2016-01-18T19:46:50Z</dcterms:created>
  <dcterms:modified xsi:type="dcterms:W3CDTF">2019-05-05T19:45:04Z</dcterms:modified>
</cp:coreProperties>
</file>