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MfYYr_TBkQ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4EjPLTEOI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976750" y="1122376"/>
            <a:ext cx="10297500" cy="26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Calibri"/>
              <a:buNone/>
            </a:pPr>
            <a:r>
              <a:rPr lang="en-US" sz="120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All About Me</a:t>
            </a:r>
            <a:endParaRPr sz="12000" b="1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Calibri"/>
              <a:buNone/>
            </a:pPr>
            <a:r>
              <a:rPr lang="en-US" sz="4800" b="1">
                <a:solidFill>
                  <a:srgbClr val="0070C0"/>
                </a:solidFill>
              </a:rPr>
              <a:t>Tobacco</a:t>
            </a:r>
            <a:endParaRPr sz="4800" b="1">
              <a:solidFill>
                <a:srgbClr val="0070C0"/>
              </a:solidFill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097800" y="4385500"/>
            <a:ext cx="9662400" cy="18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/>
              <a:buNone/>
            </a:pPr>
            <a:r>
              <a:rPr lang="en-US" sz="50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Let’s Learn About Health!</a:t>
            </a:r>
            <a:endParaRPr sz="5000" b="1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/>
              <a:buNone/>
            </a:pPr>
            <a:r>
              <a:rPr lang="en-US" sz="5000" b="1">
                <a:solidFill>
                  <a:srgbClr val="0070C0"/>
                </a:solidFill>
              </a:rPr>
              <a:t>4th Grade</a:t>
            </a:r>
            <a:endParaRPr sz="5000" b="1">
              <a:solidFill>
                <a:srgbClr val="0070C0"/>
              </a:solidFill>
            </a:endParaRPr>
          </a:p>
        </p:txBody>
      </p:sp>
      <p:pic>
        <p:nvPicPr>
          <p:cNvPr id="86" name="Shape 86" descr="Boy, Black, Child, Happy, Laughing, Teenager, Te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18950" y="325500"/>
            <a:ext cx="3225600" cy="653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</a:rPr>
              <a:t>Let’s Practice...</a:t>
            </a:r>
            <a:endParaRPr sz="6000" b="1">
              <a:solidFill>
                <a:srgbClr val="FF0000"/>
              </a:solidFill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5080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FF"/>
                </a:solidFill>
              </a:rPr>
              <a:t>“Stop being scared and just smoke it.”</a:t>
            </a:r>
            <a:endParaRPr sz="3600">
              <a:solidFill>
                <a:srgbClr val="0000FF"/>
              </a:solidFill>
            </a:endParaRPr>
          </a:p>
        </p:txBody>
      </p:sp>
      <p:pic>
        <p:nvPicPr>
          <p:cNvPr id="155" name="Shape 155" descr="http://modifylifestyle.com/wp-content/uploads/2014/05/timthumb-400x24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5850" y="3099100"/>
            <a:ext cx="8686800" cy="2806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60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b="1">
                <a:solidFill>
                  <a:srgbClr val="FF0000"/>
                </a:solidFill>
              </a:rPr>
              <a:t>Let’s Practice...</a:t>
            </a:r>
            <a:endParaRPr sz="6000" b="1">
              <a:solidFill>
                <a:srgbClr val="FF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491450" y="1825625"/>
            <a:ext cx="11084100" cy="4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5080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9900FF"/>
                </a:solidFill>
              </a:rPr>
              <a:t>“You are the only one not smoking. You should just try it.” </a:t>
            </a:r>
            <a:endParaRPr sz="3600">
              <a:solidFill>
                <a:srgbClr val="9900FF"/>
              </a:solidFill>
            </a:endParaRPr>
          </a:p>
        </p:txBody>
      </p:sp>
      <p:pic>
        <p:nvPicPr>
          <p:cNvPr id="162" name="Shape 162" descr="http://modifylifestyle.com/wp-content/uploads/2014/05/timthumb-400x24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7175" y="3485900"/>
            <a:ext cx="8686800" cy="2806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</a:rPr>
              <a:t>Who can I talk to? </a:t>
            </a:r>
            <a:endParaRPr sz="6000" b="1">
              <a:solidFill>
                <a:srgbClr val="FF0000"/>
              </a:solidFill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838200" y="1636025"/>
            <a:ext cx="10515600" cy="4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5080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9900FF"/>
                </a:solidFill>
              </a:rPr>
              <a:t>If you have questions about tobacco...</a:t>
            </a:r>
            <a:endParaRPr>
              <a:solidFill>
                <a:srgbClr val="9900FF"/>
              </a:solidFill>
            </a:endParaRPr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5250" y="1690825"/>
            <a:ext cx="5539675" cy="553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32749" y="284850"/>
            <a:ext cx="2164674" cy="6288302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/>
          <p:nvPr/>
        </p:nvSpPr>
        <p:spPr>
          <a:xfrm>
            <a:off x="6889475" y="402425"/>
            <a:ext cx="3198900" cy="31155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Shape 172"/>
          <p:cNvSpPr txBox="1"/>
          <p:nvPr/>
        </p:nvSpPr>
        <p:spPr>
          <a:xfrm>
            <a:off x="7213550" y="1040125"/>
            <a:ext cx="2592600" cy="16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00FF"/>
                </a:solidFill>
              </a:rPr>
              <a:t>Who are the trusted adults in your life? </a:t>
            </a:r>
            <a:endParaRPr sz="3000"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7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alibri"/>
              <a:buNone/>
            </a:pPr>
            <a:r>
              <a:rPr lang="en-US" sz="6000" b="1">
                <a:solidFill>
                  <a:srgbClr val="FF0000"/>
                </a:solidFill>
              </a:rPr>
              <a:t>How to Say “NO”</a:t>
            </a:r>
            <a:endParaRPr sz="6000" b="1">
              <a:solidFill>
                <a:srgbClr val="FF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838200" y="1594200"/>
            <a:ext cx="10515600" cy="45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Font typeface="Arial"/>
              <a:buNone/>
            </a:pPr>
            <a:r>
              <a:rPr lang="en-US" sz="3000">
                <a:solidFill>
                  <a:srgbClr val="7030A0"/>
                </a:solidFill>
              </a:rPr>
              <a:t>1. </a:t>
            </a:r>
            <a:r>
              <a:rPr lang="en-US" sz="3000" b="1">
                <a:solidFill>
                  <a:srgbClr val="7030A0"/>
                </a:solidFill>
              </a:rPr>
              <a:t>Self Statement</a:t>
            </a:r>
            <a:r>
              <a:rPr lang="en-US" sz="3000">
                <a:solidFill>
                  <a:srgbClr val="7030A0"/>
                </a:solidFill>
              </a:rPr>
              <a:t>: I don’t …</a:t>
            </a:r>
            <a:endParaRPr sz="3000"/>
          </a:p>
          <a:p>
            <a:pPr marL="0" lvl="0" indent="0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Font typeface="Arial"/>
              <a:buNone/>
            </a:pPr>
            <a:r>
              <a:rPr lang="en-US" sz="3000">
                <a:solidFill>
                  <a:srgbClr val="7030A0"/>
                </a:solidFill>
              </a:rPr>
              <a:t>2. </a:t>
            </a:r>
            <a:r>
              <a:rPr lang="en-US" sz="3000" b="1">
                <a:solidFill>
                  <a:srgbClr val="7030A0"/>
                </a:solidFill>
              </a:rPr>
              <a:t>Give a Reason</a:t>
            </a:r>
            <a:r>
              <a:rPr lang="en-US" sz="3000">
                <a:solidFill>
                  <a:srgbClr val="7030A0"/>
                </a:solidFill>
              </a:rPr>
              <a:t>: No because…</a:t>
            </a:r>
            <a:endParaRPr sz="3000"/>
          </a:p>
          <a:p>
            <a:pPr marL="0" lvl="0" indent="0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Font typeface="Arial"/>
              <a:buNone/>
            </a:pPr>
            <a:r>
              <a:rPr lang="en-US" sz="3000">
                <a:solidFill>
                  <a:srgbClr val="7030A0"/>
                </a:solidFill>
              </a:rPr>
              <a:t>3. </a:t>
            </a:r>
            <a:r>
              <a:rPr lang="en-US" sz="3000" b="1">
                <a:solidFill>
                  <a:srgbClr val="7030A0"/>
                </a:solidFill>
              </a:rPr>
              <a:t>Give a Consequence</a:t>
            </a:r>
            <a:r>
              <a:rPr lang="en-US" sz="3000">
                <a:solidFill>
                  <a:srgbClr val="7030A0"/>
                </a:solidFill>
              </a:rPr>
              <a:t>: If I do that, then _____ will happen</a:t>
            </a:r>
            <a:endParaRPr sz="3000"/>
          </a:p>
          <a:p>
            <a:pPr marL="0" lvl="0" indent="0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Font typeface="Arial"/>
              <a:buNone/>
            </a:pPr>
            <a:r>
              <a:rPr lang="en-US" sz="3000">
                <a:solidFill>
                  <a:srgbClr val="7030A0"/>
                </a:solidFill>
              </a:rPr>
              <a:t>4. </a:t>
            </a:r>
            <a:r>
              <a:rPr lang="en-US" sz="3000" b="1">
                <a:solidFill>
                  <a:srgbClr val="7030A0"/>
                </a:solidFill>
              </a:rPr>
              <a:t>Give an Alternative</a:t>
            </a:r>
            <a:r>
              <a:rPr lang="en-US" sz="3000">
                <a:solidFill>
                  <a:srgbClr val="7030A0"/>
                </a:solidFill>
              </a:rPr>
              <a:t>: Let’s _______________ instead.</a:t>
            </a:r>
            <a:endParaRPr sz="3000">
              <a:solidFill>
                <a:srgbClr val="7030A0"/>
              </a:solidFill>
            </a:endParaRPr>
          </a:p>
          <a:p>
            <a:pPr marL="0" lvl="0" indent="0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Font typeface="Arial"/>
              <a:buNone/>
            </a:pPr>
            <a:r>
              <a:rPr lang="en-US" sz="3000">
                <a:solidFill>
                  <a:srgbClr val="7030A0"/>
                </a:solidFill>
              </a:rPr>
              <a:t>5. </a:t>
            </a:r>
            <a:r>
              <a:rPr lang="en-US" sz="3000" b="1">
                <a:solidFill>
                  <a:srgbClr val="7030A0"/>
                </a:solidFill>
              </a:rPr>
              <a:t>Reverse the Pressure: </a:t>
            </a:r>
            <a:r>
              <a:rPr lang="en-US" sz="3000">
                <a:solidFill>
                  <a:srgbClr val="7030A0"/>
                </a:solidFill>
              </a:rPr>
              <a:t>Why would you want to_______</a:t>
            </a:r>
            <a:endParaRPr sz="3000"/>
          </a:p>
          <a:p>
            <a:pPr marL="0" lvl="0" indent="0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Font typeface="Arial"/>
              <a:buNone/>
            </a:pPr>
            <a:r>
              <a:rPr lang="en-US" sz="3000">
                <a:solidFill>
                  <a:srgbClr val="7030A0"/>
                </a:solidFill>
              </a:rPr>
              <a:t>6. </a:t>
            </a:r>
            <a:r>
              <a:rPr lang="en-US" sz="3000" b="1">
                <a:solidFill>
                  <a:srgbClr val="7030A0"/>
                </a:solidFill>
              </a:rPr>
              <a:t>Change the Subject: </a:t>
            </a:r>
            <a:r>
              <a:rPr lang="en-US" sz="3000">
                <a:solidFill>
                  <a:srgbClr val="7030A0"/>
                </a:solidFill>
              </a:rPr>
              <a:t>Did you hear ______’s new song?</a:t>
            </a:r>
            <a:endParaRPr sz="3000"/>
          </a:p>
          <a:p>
            <a:pPr marL="0" lvl="0" indent="0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Font typeface="Arial"/>
              <a:buNone/>
            </a:pPr>
            <a:r>
              <a:rPr lang="en-US" sz="3000">
                <a:solidFill>
                  <a:srgbClr val="7030A0"/>
                </a:solidFill>
              </a:rPr>
              <a:t>7. </a:t>
            </a:r>
            <a:r>
              <a:rPr lang="en-US" sz="3000" b="1">
                <a:solidFill>
                  <a:srgbClr val="7030A0"/>
                </a:solidFill>
              </a:rPr>
              <a:t>Delay:</a:t>
            </a:r>
            <a:r>
              <a:rPr lang="en-US" sz="3000">
                <a:solidFill>
                  <a:srgbClr val="7030A0"/>
                </a:solidFill>
              </a:rPr>
              <a:t> I can’t. I have to____________________________.</a:t>
            </a:r>
            <a:endParaRPr sz="3000"/>
          </a:p>
          <a:p>
            <a:pPr marL="0" lvl="0" indent="0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Font typeface="Arial"/>
              <a:buNone/>
            </a:pPr>
            <a:r>
              <a:rPr lang="en-US" sz="3000">
                <a:solidFill>
                  <a:srgbClr val="7030A0"/>
                </a:solidFill>
              </a:rPr>
              <a:t>8. </a:t>
            </a:r>
            <a:r>
              <a:rPr lang="en-US" sz="3000" b="1">
                <a:solidFill>
                  <a:srgbClr val="7030A0"/>
                </a:solidFill>
              </a:rPr>
              <a:t>Use Strength in Numbers: </a:t>
            </a:r>
            <a:r>
              <a:rPr lang="en-US" sz="3000">
                <a:solidFill>
                  <a:srgbClr val="7030A0"/>
                </a:solidFill>
              </a:rPr>
              <a:t>None of us want to _________.</a:t>
            </a:r>
            <a:endParaRPr sz="3000"/>
          </a:p>
          <a:p>
            <a:pPr marL="228600" lvl="0" indent="-50800">
              <a:spcBef>
                <a:spcPts val="100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alibri"/>
              <a:buNone/>
            </a:pPr>
            <a:r>
              <a:rPr lang="en-US" sz="6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Let’s Move!</a:t>
            </a:r>
            <a:endParaRPr sz="60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https://www.youtube.com/watch?v=_MfYYr_TBkQ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Shape 185" descr="Dancing, Dancer, Dance, Character, Man, Fitness, Spo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2830" y="851922"/>
            <a:ext cx="3283815" cy="614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/>
        </p:nvSpPr>
        <p:spPr>
          <a:xfrm>
            <a:off x="374573" y="958467"/>
            <a:ext cx="11259239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The End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Take Care of Your Health!</a:t>
            </a:r>
            <a:endParaRPr sz="66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Shape 191" descr="Boy, Black, Child, Happy, Laughing, Teenager, Te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18826" y="2535382"/>
            <a:ext cx="2161309" cy="4322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/>
        </p:nvSpPr>
        <p:spPr>
          <a:xfrm>
            <a:off x="495750" y="1541924"/>
            <a:ext cx="11071800" cy="28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Tobacco</a:t>
            </a:r>
            <a:endParaRPr sz="13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Shape 92" descr="Cigarette, Nicotine, Dependency, Addiction, Habi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21157" y="2692056"/>
            <a:ext cx="7810959" cy="3905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206675"/>
            <a:ext cx="3736699" cy="2498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</a:rPr>
              <a:t>Read, Reflect, Discuss</a:t>
            </a:r>
            <a:endParaRPr sz="6000" b="1">
              <a:solidFill>
                <a:srgbClr val="FF0000"/>
              </a:solidFill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700550" y="1825625"/>
            <a:ext cx="10653300" cy="4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5080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FF"/>
                </a:solidFill>
              </a:rPr>
              <a:t>Why would someone smoke a cigarette?</a:t>
            </a:r>
            <a:endParaRPr sz="3600">
              <a:solidFill>
                <a:srgbClr val="0000FF"/>
              </a:solidFill>
            </a:endParaRPr>
          </a:p>
          <a:p>
            <a:pPr marL="228600" lvl="0" indent="-5080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FF"/>
                </a:solidFill>
              </a:rPr>
              <a:t>Why would someone say no to smoking a cigarette? </a:t>
            </a:r>
            <a:endParaRPr sz="3600">
              <a:solidFill>
                <a:srgbClr val="0000FF"/>
              </a:solidFill>
            </a:endParaRPr>
          </a:p>
        </p:txBody>
      </p:sp>
      <p:pic>
        <p:nvPicPr>
          <p:cNvPr id="100" name="Shape 100" descr="Cigarette, Nicotine, Dependency, Addiction, Habi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7" y="2659881"/>
            <a:ext cx="7811100" cy="39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742350" y="6100000"/>
            <a:ext cx="102870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alibri"/>
              <a:buNone/>
            </a:pPr>
            <a:r>
              <a:rPr lang="en-US" sz="6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What Should I do? </a:t>
            </a:r>
            <a:endParaRPr sz="60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43700" y="17942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I’m at my best friend Tia’s house. Her parents smoke, so we normally spend most of our time outside playing. I’ve never smoked a cigarette before, but I’ve seen older kids smoking around my neighborhood. I wonder what it tastes like or how it feels to smoke. It would be really easy for Tia and </a:t>
            </a:r>
            <a:r>
              <a:rPr lang="en-US">
                <a:solidFill>
                  <a:srgbClr val="7030A0"/>
                </a:solidFill>
              </a:rPr>
              <a:t>me</a:t>
            </a:r>
            <a:r>
              <a:rPr lang="en-US" sz="28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to take two from her parents without them noticing.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What should I do? </a:t>
            </a:r>
            <a:endParaRPr sz="2800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Font typeface="Arial"/>
              <a:buNone/>
            </a:pPr>
            <a:r>
              <a:rPr lang="en-US">
                <a:solidFill>
                  <a:srgbClr val="7030A0"/>
                </a:solidFill>
              </a:rPr>
              <a:t>Is it that big of a deal if I just try it? </a:t>
            </a:r>
            <a:endParaRPr>
              <a:solidFill>
                <a:srgbClr val="7030A0"/>
              </a:solidFill>
            </a:endParaRPr>
          </a:p>
        </p:txBody>
      </p:sp>
      <p:pic>
        <p:nvPicPr>
          <p:cNvPr id="108" name="Shape 108" descr="Cigarette, Smoking, Nicotine, Tobacco, Addic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22">
            <a:off x="2494925" y="5574507"/>
            <a:ext cx="6401400" cy="16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885450" y="5136558"/>
            <a:ext cx="10421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</a:rPr>
              <a:t>Short-term Consequences</a:t>
            </a:r>
            <a:endParaRPr sz="6000" b="1">
              <a:solidFill>
                <a:srgbClr val="FF0000"/>
              </a:solidFill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ts val="3000"/>
              <a:buChar char="●"/>
            </a:pPr>
            <a:r>
              <a:rPr lang="en-US" sz="3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Addiction </a:t>
            </a:r>
            <a:endParaRPr sz="3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000"/>
              <a:buChar char="●"/>
            </a:pPr>
            <a:r>
              <a:rPr lang="en-US" sz="3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Shortness of breath</a:t>
            </a:r>
            <a:endParaRPr sz="3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000"/>
              <a:buChar char="●"/>
            </a:pPr>
            <a:r>
              <a:rPr lang="en-US" sz="3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Impaired lung growth and function</a:t>
            </a:r>
            <a:endParaRPr sz="3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000"/>
              <a:buChar char="●"/>
            </a:pPr>
            <a:r>
              <a:rPr lang="en-US" sz="3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Bad breath</a:t>
            </a:r>
            <a:endParaRPr sz="3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000"/>
              <a:buChar char="●"/>
            </a:pPr>
            <a:r>
              <a:rPr lang="en-US" sz="3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Yellow teeth</a:t>
            </a:r>
            <a:endParaRPr sz="3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000"/>
              <a:buChar char="●"/>
            </a:pPr>
            <a:r>
              <a:rPr lang="en-US" sz="3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Stained fingers</a:t>
            </a:r>
            <a:endParaRPr sz="3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000"/>
              <a:buChar char="●"/>
            </a:pPr>
            <a:r>
              <a:rPr lang="en-US" sz="3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Foul-smelling clothes and hair</a:t>
            </a:r>
            <a:endParaRPr sz="3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5080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8225" y="1849250"/>
            <a:ext cx="4893775" cy="489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</a:rPr>
              <a:t>Long-term Consequences</a:t>
            </a:r>
            <a:endParaRPr sz="6000" b="1">
              <a:solidFill>
                <a:srgbClr val="FF0000"/>
              </a:solidFill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FF"/>
              </a:buClr>
              <a:buSzPts val="3000"/>
              <a:buChar char="●"/>
            </a:pPr>
            <a:r>
              <a:rPr lang="en-US" sz="3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Addiction </a:t>
            </a:r>
            <a:endParaRPr sz="3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000"/>
              <a:buChar char="●"/>
            </a:pPr>
            <a:r>
              <a:rPr lang="en-US" sz="3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Cancer: Lung, mouth, throat, kidney, and stomach</a:t>
            </a:r>
            <a:endParaRPr sz="3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000"/>
              <a:buChar char="●"/>
            </a:pPr>
            <a:r>
              <a:rPr lang="en-US" sz="3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Heart disease</a:t>
            </a:r>
            <a:endParaRPr sz="3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000"/>
              <a:buChar char="●"/>
            </a:pPr>
            <a:r>
              <a:rPr lang="en-US" sz="3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Impaired immune system</a:t>
            </a:r>
            <a:endParaRPr sz="3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000"/>
              <a:buChar char="●"/>
            </a:pPr>
            <a:r>
              <a:rPr lang="en-US" sz="3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Emphysema and other chronic diseases</a:t>
            </a:r>
            <a:endParaRPr sz="3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000"/>
              <a:buChar char="●"/>
            </a:pPr>
            <a:r>
              <a:rPr lang="en-US" sz="3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Shorter lifespan (up to 20 years shorter)</a:t>
            </a:r>
            <a:endParaRPr sz="30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5080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3" name="Shape 123" descr="Cigarette, Nicotine, Dependency, Addiction, Habi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1628" y="4729552"/>
            <a:ext cx="4718700" cy="235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2675" y="2336450"/>
            <a:ext cx="8662525" cy="487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/>
        </p:nvSpPr>
        <p:spPr>
          <a:xfrm>
            <a:off x="690100" y="1176025"/>
            <a:ext cx="10464600" cy="48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 b="1">
                <a:solidFill>
                  <a:srgbClr val="FF0000"/>
                </a:solidFill>
              </a:rPr>
              <a:t>Responding to Peer Pressure</a:t>
            </a:r>
            <a:endParaRPr sz="10000" b="1">
              <a:solidFill>
                <a:srgbClr val="FF0000"/>
              </a:solidFill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2383675" y="5295025"/>
            <a:ext cx="8593500" cy="13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https://www.youtube.com/watch?v=-4EjPLTEOIM</a:t>
            </a:r>
            <a:r>
              <a:rPr lang="en-US"/>
              <a:t> </a:t>
            </a:r>
            <a:endParaRPr/>
          </a:p>
        </p:txBody>
      </p:sp>
      <p:pic>
        <p:nvPicPr>
          <p:cNvPr id="131" name="Shape 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24250" y="4508133"/>
            <a:ext cx="3067750" cy="2051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alibri"/>
              <a:buNone/>
            </a:pPr>
            <a:r>
              <a:rPr lang="en-US" sz="6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What Should I do? </a:t>
            </a:r>
            <a:endParaRPr sz="60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On Saturdays, a group of my friends like to meet at the neighborhood basketball court to play. Sometimes older boys join us. Today, Devon brought a cigarette for us to try. I’m guessing he took it from his dad. I don’t want to smoke, but all the others seem interested. The cigarette is being passe</a:t>
            </a:r>
            <a:r>
              <a:rPr lang="en-US">
                <a:solidFill>
                  <a:srgbClr val="00B050"/>
                </a:solidFill>
              </a:rPr>
              <a:t>d, and I’m next...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What should I say or do? </a:t>
            </a:r>
            <a:endParaRPr sz="2800" b="0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838199" y="6422833"/>
            <a:ext cx="100244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Shape 139" descr="Boy, Child, Human, Portrait, Expression, Charm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5365" y="3619080"/>
            <a:ext cx="3278436" cy="2864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46841" y="1"/>
            <a:ext cx="11006959" cy="1103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alibri"/>
              <a:buNone/>
            </a:pPr>
            <a:r>
              <a:rPr lang="en-US" sz="6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to Say “NO”</a:t>
            </a:r>
            <a:endParaRPr sz="60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83475" y="934450"/>
            <a:ext cx="11592900" cy="56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Self Statement</a:t>
            </a:r>
            <a:r>
              <a:rPr lang="en-US" sz="24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: I don’t …</a:t>
            </a:r>
            <a:endParaRPr sz="2400"/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Give a Reason</a:t>
            </a:r>
            <a:r>
              <a:rPr lang="en-US" sz="24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: No because…</a:t>
            </a:r>
            <a:endParaRPr sz="2400"/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Give a Consequence</a:t>
            </a:r>
            <a:r>
              <a:rPr lang="en-US" sz="24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: If I do that, then _____ will happen</a:t>
            </a:r>
            <a:endParaRPr sz="2400"/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Give an Alternative</a:t>
            </a:r>
            <a:r>
              <a:rPr lang="en-US" sz="24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: Let’s _______________ instead.</a:t>
            </a:r>
            <a:endParaRPr sz="2400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Reverse the Pressure: </a:t>
            </a:r>
            <a:r>
              <a:rPr lang="en-US" sz="24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Why would you want to_______</a:t>
            </a:r>
            <a:endParaRPr sz="2400"/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en-US" sz="2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Change the Subject: </a:t>
            </a:r>
            <a:r>
              <a:rPr lang="en-US" sz="24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Did you hear ______’s new song?</a:t>
            </a:r>
            <a:endParaRPr sz="2400"/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7. </a:t>
            </a:r>
            <a:r>
              <a:rPr lang="en-US" sz="2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Delay:</a:t>
            </a:r>
            <a:r>
              <a:rPr lang="en-US" sz="24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I can’t. I have to____________________________.</a:t>
            </a:r>
            <a:endParaRPr sz="2400"/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8. </a:t>
            </a:r>
            <a:r>
              <a:rPr lang="en-US" sz="2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Use Strength in Numbers: </a:t>
            </a:r>
            <a:r>
              <a:rPr lang="en-US" sz="24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None of us want to _________.</a:t>
            </a:r>
            <a:endParaRPr sz="24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/>
              <a:buNone/>
            </a:pPr>
            <a:endParaRPr sz="2000" b="1">
              <a:solidFill>
                <a:srgbClr val="00B0F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/>
              <a:buNone/>
            </a:pPr>
            <a:r>
              <a:rPr lang="en-US" sz="2400" b="1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Let’s Practice with a partner using an assertive voice…</a:t>
            </a:r>
            <a:endParaRPr sz="2400"/>
          </a:p>
          <a:p>
            <a:pPr marL="971550" marR="0" lvl="0" indent="-5035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“Here have a cigarette.”</a:t>
            </a:r>
            <a:endParaRPr sz="2000"/>
          </a:p>
          <a:p>
            <a:pPr marL="971550" marR="0" lvl="0" indent="-5035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“It’s fun. Just try it.”</a:t>
            </a:r>
            <a:endParaRPr sz="2000"/>
          </a:p>
          <a:p>
            <a:pPr marL="971550" marR="0" lvl="0" indent="-5035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Arial"/>
              <a:buAutoNum type="arabicPeriod"/>
            </a:pPr>
            <a:r>
              <a:rPr lang="en-US" sz="20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“One smoke won’t hurt you and your parents won’t find out.”</a:t>
            </a:r>
            <a:endParaRPr sz="2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Arial"/>
              <a:buNone/>
            </a:pPr>
            <a:r>
              <a:rPr lang="en-US" sz="20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What if the person continues to ask and you feel uncomfortable. What can you do? </a:t>
            </a:r>
            <a:endParaRPr sz="2000"/>
          </a:p>
        </p:txBody>
      </p:sp>
      <p:pic>
        <p:nvPicPr>
          <p:cNvPr id="146" name="Shape 146" descr="Stamp, Banner, Business, Button, Label, Note, N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11906" y="343762"/>
            <a:ext cx="3964480" cy="1057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 descr="No, Stop, Negative, Emotion, Anger, Frustration, Han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75531" y="2186733"/>
            <a:ext cx="2672913" cy="3617477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483475" y="6466900"/>
            <a:ext cx="10610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609</Words>
  <Application>Microsoft Office PowerPoint</Application>
  <PresentationFormat>Widescreen</PresentationFormat>
  <Paragraphs>67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All About Me Tobacco</vt:lpstr>
      <vt:lpstr>PowerPoint Presentation</vt:lpstr>
      <vt:lpstr>Read, Reflect, Discuss</vt:lpstr>
      <vt:lpstr>What Should I do? </vt:lpstr>
      <vt:lpstr>Short-term Consequences</vt:lpstr>
      <vt:lpstr>Long-term Consequences</vt:lpstr>
      <vt:lpstr>PowerPoint Presentation</vt:lpstr>
      <vt:lpstr>What Should I do? </vt:lpstr>
      <vt:lpstr>How to Say “NO”</vt:lpstr>
      <vt:lpstr>Let’s Practice...</vt:lpstr>
      <vt:lpstr>Let’s Practice... </vt:lpstr>
      <vt:lpstr>Who can I talk to? </vt:lpstr>
      <vt:lpstr>How to Say “NO” </vt:lpstr>
      <vt:lpstr>Let’s Move!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Me Tobacco</dc:title>
  <dc:creator>Kristy T. Liercke</dc:creator>
  <cp:lastModifiedBy>Kristy T. Liercke</cp:lastModifiedBy>
  <cp:revision>1</cp:revision>
  <dcterms:modified xsi:type="dcterms:W3CDTF">2018-06-29T19:13:02Z</dcterms:modified>
</cp:coreProperties>
</file>