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Passion One" panose="020B0604020202020204" charset="0"/>
      <p:regular r:id="rId21"/>
      <p:bold r:id="rId22"/>
    </p:embeddedFont>
    <p:embeddedFont>
      <p:font typeface="Francois One"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Shape 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Shape 1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The AAD’s new PSA “Protect Yourselfie” uses social media imagery to remind teen girls that tanning can lead to skin cancer and premature aging, and encourages them to protect their skin from harmful ultraviolet rays.</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Shape 1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Shape 1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Shape 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Shape 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Shape 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Shape 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Shape 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Shape 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Shape 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Show this Sun Safety Rap to have students thinking about how they might be able to encourage someone to make positive choices in regard to sun safety. </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5" name="Shape 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Shape 4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t>xx%</a:t>
            </a:r>
          </a:p>
        </p:txBody>
      </p:sp>
      <p:sp>
        <p:nvSpPr>
          <p:cNvPr id="48" name="Shape 4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Shape 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Shape 3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0SJa9l2Ok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g0ZkVvi6wQY"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55475" y="694850"/>
            <a:ext cx="8520600" cy="1139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5200" b="0" i="0" u="none" strike="noStrike" cap="none">
                <a:solidFill>
                  <a:srgbClr val="FF9900"/>
                </a:solidFill>
                <a:latin typeface="Francois One"/>
                <a:ea typeface="Francois One"/>
                <a:cs typeface="Francois One"/>
                <a:sym typeface="Francois One"/>
              </a:rPr>
              <a:t>Fun in the Sun Safely</a:t>
            </a:r>
            <a:endParaRPr sz="5200" b="0" i="0" u="none" strike="noStrike" cap="none">
              <a:solidFill>
                <a:srgbClr val="FF9900"/>
              </a:solidFill>
              <a:latin typeface="Francois One"/>
              <a:ea typeface="Francois One"/>
              <a:cs typeface="Francois One"/>
              <a:sym typeface="Francois One"/>
            </a:endParaRPr>
          </a:p>
        </p:txBody>
      </p:sp>
      <p:sp>
        <p:nvSpPr>
          <p:cNvPr id="55" name="Shape 5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2800"/>
              <a:buFont typeface="Arial"/>
              <a:buNone/>
            </a:pPr>
            <a:endParaRPr sz="2800" b="0" i="0" u="none" strike="noStrike" cap="none">
              <a:solidFill>
                <a:schemeClr val="dk2"/>
              </a:solidFill>
              <a:latin typeface="Arial"/>
              <a:ea typeface="Arial"/>
              <a:cs typeface="Arial"/>
              <a:sym typeface="Arial"/>
            </a:endParaRPr>
          </a:p>
        </p:txBody>
      </p:sp>
      <p:pic>
        <p:nvPicPr>
          <p:cNvPr id="56" name="Shape 56"/>
          <p:cNvPicPr preferRelativeResize="0"/>
          <p:nvPr/>
        </p:nvPicPr>
        <p:blipFill rotWithShape="1">
          <a:blip r:embed="rId3">
            <a:alphaModFix/>
          </a:blip>
          <a:srcRect/>
          <a:stretch/>
        </p:blipFill>
        <p:spPr>
          <a:xfrm>
            <a:off x="3086100" y="1834253"/>
            <a:ext cx="2971775" cy="2962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descr="Melanoma is the second most common cancer in women 15 to 29 years old. The AAD's new “Protect Yourselfie” PSA uses social media imagery to remind teenage girls (ages 14-18) that tanning can lead to skin cancer and premature aging, and encourages them to protect their skin from harmful ultraviolet rays." title="&quot;Protect Yourselfie&quot; PSA: (melanoma)">
            <a:hlinkClick r:id="rId3"/>
          </p:cNvPr>
          <p:cNvPicPr preferRelativeResize="0"/>
          <p:nvPr/>
        </p:nvPicPr>
        <p:blipFill rotWithShape="1">
          <a:blip r:embed="rId4">
            <a:alphaModFix/>
          </a:blip>
          <a:srcRect/>
          <a:stretch/>
        </p:blipFill>
        <p:spPr>
          <a:xfrm>
            <a:off x="1687950" y="671388"/>
            <a:ext cx="5768100" cy="4326075"/>
          </a:xfrm>
          <a:prstGeom prst="rect">
            <a:avLst/>
          </a:prstGeom>
          <a:noFill/>
          <a:ln>
            <a:noFill/>
          </a:ln>
        </p:spPr>
      </p:pic>
      <p:sp>
        <p:nvSpPr>
          <p:cNvPr id="115" name="Shape 115"/>
          <p:cNvSpPr txBox="1">
            <a:spLocks noGrp="1"/>
          </p:cNvSpPr>
          <p:nvPr>
            <p:ph type="title" idx="4294967295"/>
          </p:nvPr>
        </p:nvSpPr>
        <p:spPr>
          <a:xfrm>
            <a:off x="311700" y="0"/>
            <a:ext cx="8520600" cy="84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Francois One"/>
                <a:ea typeface="Francois One"/>
                <a:cs typeface="Francois One"/>
                <a:sym typeface="Francois One"/>
              </a:rPr>
              <a:t>“Protect Yourselfie” PSA</a:t>
            </a:r>
            <a:endParaRPr sz="2800" b="0" i="0" u="none" strike="noStrike" cap="none">
              <a:solidFill>
                <a:schemeClr val="dk1"/>
              </a:solidFill>
              <a:latin typeface="Francois One"/>
              <a:ea typeface="Francois One"/>
              <a:cs typeface="Francois One"/>
              <a:sym typeface="Francois On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66400" y="946550"/>
            <a:ext cx="8520600" cy="392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en" sz="2400" b="1" i="1" u="none" strike="noStrike" cap="none">
                <a:solidFill>
                  <a:schemeClr val="dk1"/>
                </a:solidFill>
                <a:latin typeface="Arial"/>
                <a:ea typeface="Arial"/>
                <a:cs typeface="Arial"/>
                <a:sym typeface="Arial"/>
              </a:rPr>
              <a:t>Your Task</a:t>
            </a:r>
            <a:r>
              <a:rPr lang="en" sz="2400" b="0" i="0" u="none" strike="noStrike" cap="none">
                <a:solidFill>
                  <a:schemeClr val="dk1"/>
                </a:solidFill>
                <a:latin typeface="Arial"/>
                <a:ea typeface="Arial"/>
                <a:cs typeface="Arial"/>
                <a:sym typeface="Arial"/>
              </a:rPr>
              <a:t> - Research and develop an educational campaign to encourage positive health choices and discourage risky choices regarding sun safety.</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2400" b="0" i="0" u="none" strike="noStrike" cap="none">
                <a:solidFill>
                  <a:schemeClr val="dk1"/>
                </a:solidFill>
                <a:latin typeface="Arial"/>
                <a:ea typeface="Arial"/>
                <a:cs typeface="Arial"/>
                <a:sym typeface="Arial"/>
              </a:rPr>
              <a:t>Young teens often do not take sun safety seriously. But in this activity, you’re going to use positive peer pressure to make sun safety a priority for teens by making a </a:t>
            </a:r>
            <a:r>
              <a:rPr lang="en" sz="2400" b="0" i="1" u="none" strike="noStrike" cap="none">
                <a:solidFill>
                  <a:schemeClr val="dk1"/>
                </a:solidFill>
                <a:latin typeface="Arial"/>
                <a:ea typeface="Arial"/>
                <a:cs typeface="Arial"/>
                <a:sym typeface="Arial"/>
              </a:rPr>
              <a:t>Sun Safety Advocacy Poster</a:t>
            </a:r>
            <a:endParaRPr sz="2400" b="0" i="1" u="none" strike="noStrike" cap="none">
              <a:solidFill>
                <a:schemeClr val="dk1"/>
              </a:solidFill>
              <a:latin typeface="Arial"/>
              <a:ea typeface="Arial"/>
              <a:cs typeface="Arial"/>
              <a:sym typeface="Arial"/>
            </a:endParaRPr>
          </a:p>
        </p:txBody>
      </p:sp>
      <p:sp>
        <p:nvSpPr>
          <p:cNvPr id="121" name="Shape 121"/>
          <p:cNvSpPr txBox="1">
            <a:spLocks noGrp="1"/>
          </p:cNvSpPr>
          <p:nvPr>
            <p:ph type="title"/>
          </p:nvPr>
        </p:nvSpPr>
        <p:spPr>
          <a:xfrm>
            <a:off x="311700" y="175100"/>
            <a:ext cx="85206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0" i="0" u="none" strike="noStrike" cap="none">
                <a:solidFill>
                  <a:schemeClr val="dk1"/>
                </a:solidFill>
                <a:latin typeface="Francois One"/>
                <a:ea typeface="Francois One"/>
                <a:cs typeface="Francois One"/>
                <a:sym typeface="Francois One"/>
              </a:rPr>
              <a:t>Now It’s Your Turn to Educate Others</a:t>
            </a:r>
            <a:endParaRPr sz="3600" b="0" i="0" u="none" strike="noStrike" cap="none">
              <a:solidFill>
                <a:schemeClr val="dk1"/>
              </a:solidFill>
              <a:latin typeface="Francois One"/>
              <a:ea typeface="Francois One"/>
              <a:cs typeface="Francois One"/>
              <a:sym typeface="Francois On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66400" y="454075"/>
            <a:ext cx="8520600" cy="4421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3600"/>
              <a:buFont typeface="Arial"/>
              <a:buNone/>
            </a:pPr>
            <a:r>
              <a:rPr lang="en" sz="1800" b="1" i="0" u="none" strike="noStrike" cap="none">
                <a:solidFill>
                  <a:schemeClr val="dk1"/>
                </a:solidFill>
                <a:latin typeface="Passion One"/>
                <a:ea typeface="Passion One"/>
                <a:cs typeface="Passion One"/>
                <a:sym typeface="Passion One"/>
              </a:rPr>
              <a:t>Step 1: The Message</a:t>
            </a:r>
            <a:r>
              <a:rPr lang="en"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800" b="0" i="0" u="none" strike="noStrike" cap="none">
                <a:solidFill>
                  <a:schemeClr val="dk1"/>
                </a:solidFill>
                <a:latin typeface="Arial"/>
                <a:ea typeface="Arial"/>
                <a:cs typeface="Arial"/>
                <a:sym typeface="Arial"/>
              </a:rPr>
              <a:t>What would you like younger teens to know about skin cancer?  What are some of the key takeaways?</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800" b="1" i="1" u="none" strike="noStrike" cap="none">
                <a:solidFill>
                  <a:schemeClr val="dk1"/>
                </a:solidFill>
                <a:latin typeface="Arial"/>
                <a:ea typeface="Arial"/>
                <a:cs typeface="Arial"/>
                <a:sym typeface="Arial"/>
              </a:rPr>
              <a:t>Facts and Stats</a:t>
            </a:r>
            <a:r>
              <a:rPr lang="en" sz="1800" b="0" i="0" u="none" strike="noStrike" cap="none">
                <a:solidFill>
                  <a:schemeClr val="dk1"/>
                </a:solidFill>
                <a:latin typeface="Arial"/>
                <a:ea typeface="Arial"/>
                <a:cs typeface="Arial"/>
                <a:sym typeface="Arial"/>
              </a:rPr>
              <a:t> - Find and list at least ONE credible source that gives at least three supporting facts or statistics to make your message more valid.</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800" b="0" i="0" u="none" strike="noStrike" cap="none">
                <a:solidFill>
                  <a:schemeClr val="dk1"/>
                </a:solidFill>
                <a:latin typeface="Arial"/>
                <a:ea typeface="Arial"/>
                <a:cs typeface="Arial"/>
                <a:sym typeface="Arial"/>
              </a:rPr>
              <a:t>List your source here: ______________________________________________________________</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400" b="0" i="0" u="none" strike="noStrike" cap="none">
                <a:solidFill>
                  <a:schemeClr val="dk1"/>
                </a:solidFill>
                <a:latin typeface="Arial"/>
                <a:ea typeface="Arial"/>
                <a:cs typeface="Arial"/>
                <a:sym typeface="Arial"/>
              </a:rPr>
              <a:t>1.</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400" b="0" i="0" u="none" strike="noStrike" cap="none">
                <a:solidFill>
                  <a:schemeClr val="dk1"/>
                </a:solidFill>
                <a:latin typeface="Arial"/>
                <a:ea typeface="Arial"/>
                <a:cs typeface="Arial"/>
                <a:sym typeface="Arial"/>
              </a:rPr>
              <a:t>2.</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400" b="0" i="0" u="none" strike="noStrike" cap="none">
                <a:solidFill>
                  <a:schemeClr val="dk1"/>
                </a:solidFill>
                <a:latin typeface="Arial"/>
                <a:ea typeface="Arial"/>
                <a:cs typeface="Arial"/>
                <a:sym typeface="Arial"/>
              </a:rPr>
              <a:t>3.</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66400" y="235200"/>
            <a:ext cx="8520600" cy="4640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3600"/>
              <a:buFont typeface="Arial"/>
              <a:buNone/>
            </a:pPr>
            <a:r>
              <a:rPr lang="en" sz="1800" b="1" i="1" u="none" strike="noStrike" cap="none">
                <a:solidFill>
                  <a:schemeClr val="dk1"/>
                </a:solidFill>
                <a:latin typeface="Arial"/>
                <a:ea typeface="Arial"/>
                <a:cs typeface="Arial"/>
                <a:sym typeface="Arial"/>
              </a:rPr>
              <a:t>Actionable Steps to Promote Health</a:t>
            </a:r>
            <a:r>
              <a:rPr lang="en" sz="1800" b="0" i="0" u="none" strike="noStrike" cap="none">
                <a:solidFill>
                  <a:schemeClr val="dk1"/>
                </a:solidFill>
                <a:latin typeface="Arial"/>
                <a:ea typeface="Arial"/>
                <a:cs typeface="Arial"/>
                <a:sym typeface="Arial"/>
              </a:rPr>
              <a:t> - Pick at least two health behaviors or specific idea to focus on, and brainstorm catchy or memorable ways to relay your message to encourage positive health choices and discourage risky choices regarding sun safety.</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800" b="0" i="1" u="none" strike="noStrike" cap="none">
                <a:solidFill>
                  <a:schemeClr val="dk1"/>
                </a:solidFill>
                <a:latin typeface="Arial"/>
                <a:ea typeface="Arial"/>
                <a:cs typeface="Arial"/>
                <a:sym typeface="Arial"/>
              </a:rPr>
              <a:t>Health behaviors:</a:t>
            </a:r>
            <a:endParaRPr sz="1800" b="0" i="1"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800" b="0" i="0" u="none" strike="noStrike" cap="none">
                <a:solidFill>
                  <a:schemeClr val="dk1"/>
                </a:solidFill>
                <a:latin typeface="Arial"/>
                <a:ea typeface="Arial"/>
                <a:cs typeface="Arial"/>
                <a:sym typeface="Arial"/>
              </a:rPr>
              <a:t>1.</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800" b="0" i="0" u="none" strike="noStrike" cap="none">
                <a:solidFill>
                  <a:schemeClr val="dk1"/>
                </a:solidFill>
                <a:latin typeface="Arial"/>
                <a:ea typeface="Arial"/>
                <a:cs typeface="Arial"/>
                <a:sym typeface="Arial"/>
              </a:rPr>
              <a:t>2.</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800" b="0" i="1" u="none" strike="noStrike" cap="none">
                <a:solidFill>
                  <a:schemeClr val="dk1"/>
                </a:solidFill>
                <a:latin typeface="Arial"/>
                <a:ea typeface="Arial"/>
                <a:cs typeface="Arial"/>
                <a:sym typeface="Arial"/>
              </a:rPr>
              <a:t>Catchy Slogan:</a:t>
            </a:r>
            <a:endParaRPr sz="1800" b="1" i="0" u="none" strike="noStrike" cap="none">
              <a:solidFill>
                <a:schemeClr val="dk1"/>
              </a:solidFill>
              <a:latin typeface="Passion One"/>
              <a:ea typeface="Passion One"/>
              <a:cs typeface="Passion One"/>
              <a:sym typeface="Passion One"/>
            </a:endParaRPr>
          </a:p>
          <a:p>
            <a:pPr marL="0" marR="0" lvl="0" indent="0" algn="l" rtl="0">
              <a:lnSpc>
                <a:spcPct val="100000"/>
              </a:lnSpc>
              <a:spcBef>
                <a:spcPts val="0"/>
              </a:spcBef>
              <a:spcAft>
                <a:spcPts val="0"/>
              </a:spcAft>
              <a:buClr>
                <a:schemeClr val="dk1"/>
              </a:buClr>
              <a:buSzPts val="36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77350" y="552550"/>
            <a:ext cx="8520600" cy="4640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3600"/>
              <a:buFont typeface="Arial"/>
              <a:buNone/>
            </a:pPr>
            <a:r>
              <a:rPr lang="en" sz="1800" b="1" i="0" u="none" strike="noStrike" cap="none">
                <a:solidFill>
                  <a:schemeClr val="dk1"/>
                </a:solidFill>
                <a:latin typeface="Passion One"/>
                <a:ea typeface="Passion One"/>
                <a:cs typeface="Passion One"/>
                <a:sym typeface="Passion One"/>
              </a:rPr>
              <a:t>Step 2: The Audience</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800" b="0" i="0" u="none" strike="noStrike" cap="none">
                <a:solidFill>
                  <a:schemeClr val="dk1"/>
                </a:solidFill>
                <a:latin typeface="Arial"/>
                <a:ea typeface="Arial"/>
                <a:cs typeface="Arial"/>
                <a:sym typeface="Arial"/>
              </a:rPr>
              <a:t>What specific group within our school community would benefit from hearing your message? </a:t>
            </a:r>
            <a:r>
              <a:rPr lang="en" sz="1800" b="0" i="1" u="none" strike="noStrike" cap="none">
                <a:solidFill>
                  <a:schemeClr val="dk1"/>
                </a:solidFill>
                <a:latin typeface="Arial"/>
                <a:ea typeface="Arial"/>
                <a:cs typeface="Arial"/>
                <a:sym typeface="Arial"/>
              </a:rPr>
              <a:t>Examples could include: athletes who compete outside, beach goers, teens who use tanning beds, people who travel to warm destinations, teens who have jobs outside (i.e. - summer camp counselors)</a:t>
            </a:r>
            <a:r>
              <a:rPr lang="en"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800" b="1" i="0" u="none" strike="noStrike" cap="none">
                <a:solidFill>
                  <a:schemeClr val="dk1"/>
                </a:solidFill>
                <a:latin typeface="Passion One"/>
                <a:ea typeface="Passion One"/>
                <a:cs typeface="Passion One"/>
                <a:sym typeface="Passion One"/>
              </a:rPr>
              <a:t>Step 3: The Design </a:t>
            </a:r>
            <a:endParaRPr sz="1800" b="1" i="0" u="none" strike="noStrike" cap="none">
              <a:solidFill>
                <a:schemeClr val="dk1"/>
              </a:solidFill>
              <a:latin typeface="Passion One"/>
              <a:ea typeface="Passion One"/>
              <a:cs typeface="Passion One"/>
              <a:sym typeface="Passion One"/>
            </a:endParaRPr>
          </a:p>
          <a:p>
            <a:pPr marL="0" marR="0" lvl="0" indent="0" algn="l" rtl="0">
              <a:lnSpc>
                <a:spcPct val="115000"/>
              </a:lnSpc>
              <a:spcBef>
                <a:spcPts val="0"/>
              </a:spcBef>
              <a:spcAft>
                <a:spcPts val="0"/>
              </a:spcAft>
              <a:buClr>
                <a:schemeClr val="dk1"/>
              </a:buClr>
              <a:buSzPts val="3600"/>
              <a:buFont typeface="Arial"/>
              <a:buNone/>
            </a:pPr>
            <a:r>
              <a:rPr lang="en" sz="1800" b="0" i="0" u="none" strike="noStrike" cap="none">
                <a:solidFill>
                  <a:schemeClr val="dk1"/>
                </a:solidFill>
                <a:latin typeface="Arial"/>
                <a:ea typeface="Arial"/>
                <a:cs typeface="Arial"/>
                <a:sym typeface="Arial"/>
              </a:rPr>
              <a:t>Using Canva.com, you’ll pick a social media template and create a simple poster for your message. </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800" b="0" i="0" u="none" strike="noStrike" cap="none">
                <a:solidFill>
                  <a:schemeClr val="dk1"/>
                </a:solidFill>
                <a:latin typeface="Arial"/>
                <a:ea typeface="Arial"/>
                <a:cs typeface="Arial"/>
                <a:sym typeface="Arial"/>
              </a:rPr>
              <a:t>Include:</a:t>
            </a:r>
            <a:endParaRPr sz="1800" b="0" i="0" u="none" strike="noStrike" cap="none">
              <a:solidFill>
                <a:schemeClr val="dk1"/>
              </a:solidFill>
              <a:latin typeface="Arial"/>
              <a:ea typeface="Arial"/>
              <a:cs typeface="Arial"/>
              <a:sym typeface="Arial"/>
            </a:endParaRPr>
          </a:p>
          <a:p>
            <a:pPr marL="457200" marR="0" lvl="0" indent="-342900" algn="l" rtl="0">
              <a:lnSpc>
                <a:spcPct val="15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at least ONE fact or stat regarding skin cancer or sun safety</a:t>
            </a:r>
            <a:endParaRPr sz="1800" b="0" i="0" u="none" strike="noStrike" cap="none">
              <a:solidFill>
                <a:schemeClr val="dk1"/>
              </a:solidFill>
              <a:latin typeface="Arial"/>
              <a:ea typeface="Arial"/>
              <a:cs typeface="Arial"/>
              <a:sym typeface="Arial"/>
            </a:endParaRPr>
          </a:p>
          <a:p>
            <a:pPr marL="457200" marR="0" lvl="0" indent="-342900" algn="l" rtl="0">
              <a:lnSpc>
                <a:spcPct val="15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at least TWO health behaviors to encourage positive health choices</a:t>
            </a:r>
            <a:endParaRPr sz="1800" b="0" i="0" u="none" strike="noStrike" cap="none">
              <a:solidFill>
                <a:schemeClr val="dk1"/>
              </a:solidFill>
              <a:latin typeface="Arial"/>
              <a:ea typeface="Arial"/>
              <a:cs typeface="Arial"/>
              <a:sym typeface="Arial"/>
            </a:endParaRPr>
          </a:p>
          <a:p>
            <a:pPr marL="457200" marR="0" lvl="0" indent="-342900" algn="l" rtl="0">
              <a:lnSpc>
                <a:spcPct val="150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a catchy slogan to get us to remember something about your message</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r>
              <a:rPr lang="en" sz="1800" b="0" i="1" u="none" strike="noStrike" cap="none">
                <a:solidFill>
                  <a:schemeClr val="dk1"/>
                </a:solidFill>
                <a:latin typeface="Arial"/>
                <a:ea typeface="Arial"/>
                <a:cs typeface="Arial"/>
                <a:sym typeface="Arial"/>
              </a:rPr>
              <a:t>Print out a copy to submit to your teacher.</a:t>
            </a:r>
            <a:endParaRPr sz="1800" b="0" i="1"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36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0"/>
            <a:ext cx="85206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0" i="0" u="none" strike="noStrike" cap="none">
                <a:solidFill>
                  <a:schemeClr val="dk1"/>
                </a:solidFill>
                <a:latin typeface="Francois One"/>
                <a:ea typeface="Francois One"/>
                <a:cs typeface="Francois One"/>
                <a:sym typeface="Francois One"/>
              </a:rPr>
              <a:t>Ordinary Moles</a:t>
            </a:r>
            <a:endParaRPr sz="3600" b="0" i="0" u="none" strike="noStrike" cap="none">
              <a:solidFill>
                <a:schemeClr val="dk1"/>
              </a:solidFill>
              <a:latin typeface="Francois One"/>
              <a:ea typeface="Francois One"/>
              <a:cs typeface="Francois One"/>
              <a:sym typeface="Francois One"/>
            </a:endParaRPr>
          </a:p>
        </p:txBody>
      </p:sp>
      <p:sp>
        <p:nvSpPr>
          <p:cNvPr id="62" name="Shape 62"/>
          <p:cNvSpPr txBox="1"/>
          <p:nvPr/>
        </p:nvSpPr>
        <p:spPr>
          <a:xfrm>
            <a:off x="311700" y="601025"/>
            <a:ext cx="8618400" cy="1039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700"/>
              </a:spcBef>
              <a:spcAft>
                <a:spcPts val="0"/>
              </a:spcAft>
              <a:buClr>
                <a:schemeClr val="dk1"/>
              </a:buClr>
              <a:buSzPts val="1100"/>
              <a:buFont typeface="Arial"/>
              <a:buNone/>
            </a:pPr>
            <a:r>
              <a:rPr lang="en" sz="2800" b="1" i="0" u="none" strike="noStrike" cap="none">
                <a:solidFill>
                  <a:schemeClr val="dk1"/>
                </a:solidFill>
                <a:latin typeface="Calibri"/>
                <a:ea typeface="Calibri"/>
                <a:cs typeface="Calibri"/>
                <a:sym typeface="Calibri"/>
              </a:rPr>
              <a:t>ORDINARY MOLES have </a:t>
            </a:r>
            <a:r>
              <a:rPr lang="en" sz="2800" b="1" i="1" u="none" strike="noStrike" cap="none">
                <a:solidFill>
                  <a:schemeClr val="dk1"/>
                </a:solidFill>
                <a:latin typeface="Calibri"/>
                <a:ea typeface="Calibri"/>
                <a:cs typeface="Calibri"/>
                <a:sym typeface="Calibri"/>
              </a:rPr>
              <a:t>all of these features: </a:t>
            </a:r>
            <a:endParaRPr sz="2800" b="1" i="1" u="none" strike="noStrike" cap="none">
              <a:solidFill>
                <a:schemeClr val="dk1"/>
              </a:solidFill>
              <a:latin typeface="Calibri"/>
              <a:ea typeface="Calibri"/>
              <a:cs typeface="Calibri"/>
              <a:sym typeface="Calibri"/>
            </a:endParaRPr>
          </a:p>
          <a:p>
            <a:pPr marL="457200" marR="0" lvl="0" indent="-393700" algn="l" rtl="0">
              <a:lnSpc>
                <a:spcPct val="150000"/>
              </a:lnSpc>
              <a:spcBef>
                <a:spcPts val="600"/>
              </a:spcBef>
              <a:spcAft>
                <a:spcPts val="0"/>
              </a:spcAft>
              <a:buClr>
                <a:schemeClr val="dk1"/>
              </a:buClr>
              <a:buSzPts val="2600"/>
              <a:buFont typeface="Calibri"/>
              <a:buChar char="●"/>
            </a:pPr>
            <a:r>
              <a:rPr lang="en" sz="2600" b="0" i="0" u="none" strike="noStrike" cap="none">
                <a:solidFill>
                  <a:schemeClr val="dk1"/>
                </a:solidFill>
                <a:latin typeface="Calibri"/>
                <a:ea typeface="Calibri"/>
                <a:cs typeface="Calibri"/>
                <a:sym typeface="Calibri"/>
              </a:rPr>
              <a:t>Round or oval shape    </a:t>
            </a:r>
            <a:endParaRPr sz="2600" b="0" i="0" u="none" strike="noStrike" cap="none">
              <a:solidFill>
                <a:schemeClr val="dk1"/>
              </a:solidFill>
              <a:latin typeface="Calibri"/>
              <a:ea typeface="Calibri"/>
              <a:cs typeface="Calibri"/>
              <a:sym typeface="Calibri"/>
            </a:endParaRPr>
          </a:p>
          <a:p>
            <a:pPr marL="457200" marR="0" lvl="0" indent="-393700" algn="l" rtl="0">
              <a:lnSpc>
                <a:spcPct val="150000"/>
              </a:lnSpc>
              <a:spcBef>
                <a:spcPts val="0"/>
              </a:spcBef>
              <a:spcAft>
                <a:spcPts val="0"/>
              </a:spcAft>
              <a:buClr>
                <a:schemeClr val="dk1"/>
              </a:buClr>
              <a:buSzPts val="2600"/>
              <a:buFont typeface="Calibri"/>
              <a:buChar char="●"/>
            </a:pPr>
            <a:r>
              <a:rPr lang="en" sz="2600" b="0" i="0" u="none" strike="noStrike" cap="none">
                <a:solidFill>
                  <a:schemeClr val="dk1"/>
                </a:solidFill>
                <a:latin typeface="Calibri"/>
                <a:ea typeface="Calibri"/>
                <a:cs typeface="Calibri"/>
                <a:sym typeface="Calibri"/>
              </a:rPr>
              <a:t>Sharp, even borders with skin    </a:t>
            </a:r>
            <a:endParaRPr sz="2600" b="0" i="0" u="none" strike="noStrike" cap="none">
              <a:solidFill>
                <a:schemeClr val="dk1"/>
              </a:solidFill>
              <a:latin typeface="Calibri"/>
              <a:ea typeface="Calibri"/>
              <a:cs typeface="Calibri"/>
              <a:sym typeface="Calibri"/>
            </a:endParaRPr>
          </a:p>
          <a:p>
            <a:pPr marL="457200" marR="0" lvl="0" indent="-393700" algn="l" rtl="0">
              <a:lnSpc>
                <a:spcPct val="150000"/>
              </a:lnSpc>
              <a:spcBef>
                <a:spcPts val="0"/>
              </a:spcBef>
              <a:spcAft>
                <a:spcPts val="0"/>
              </a:spcAft>
              <a:buClr>
                <a:schemeClr val="dk1"/>
              </a:buClr>
              <a:buSzPts val="2600"/>
              <a:buFont typeface="Calibri"/>
              <a:buChar char="●"/>
            </a:pPr>
            <a:r>
              <a:rPr lang="en" sz="2600" b="0" i="0" u="none" strike="noStrike" cap="none">
                <a:solidFill>
                  <a:schemeClr val="dk1"/>
                </a:solidFill>
                <a:latin typeface="Calibri"/>
                <a:ea typeface="Calibri"/>
                <a:cs typeface="Calibri"/>
                <a:sym typeface="Calibri"/>
              </a:rPr>
              <a:t>Uniform color (usually brown)    </a:t>
            </a:r>
            <a:endParaRPr sz="2600" b="0" i="0" u="none" strike="noStrike" cap="none">
              <a:solidFill>
                <a:schemeClr val="dk1"/>
              </a:solidFill>
              <a:latin typeface="Calibri"/>
              <a:ea typeface="Calibri"/>
              <a:cs typeface="Calibri"/>
              <a:sym typeface="Calibri"/>
            </a:endParaRPr>
          </a:p>
          <a:p>
            <a:pPr marL="457200" marR="0" lvl="0" indent="-393700" algn="l" rtl="0">
              <a:lnSpc>
                <a:spcPct val="150000"/>
              </a:lnSpc>
              <a:spcBef>
                <a:spcPts val="0"/>
              </a:spcBef>
              <a:spcAft>
                <a:spcPts val="0"/>
              </a:spcAft>
              <a:buClr>
                <a:schemeClr val="dk1"/>
              </a:buClr>
              <a:buSzPts val="2600"/>
              <a:buFont typeface="Calibri"/>
              <a:buChar char="●"/>
            </a:pPr>
            <a:r>
              <a:rPr lang="en" sz="2600" b="0" i="0" u="none" strike="noStrike" cap="none">
                <a:solidFill>
                  <a:schemeClr val="dk1"/>
                </a:solidFill>
                <a:latin typeface="Calibri"/>
                <a:ea typeface="Calibri"/>
                <a:cs typeface="Calibri"/>
                <a:sym typeface="Calibri"/>
              </a:rPr>
              <a:t>Less than 1/4 inch wide</a:t>
            </a:r>
            <a:endParaRPr sz="2600" b="0" i="0" u="none" strike="noStrike" cap="none">
              <a:solidFill>
                <a:schemeClr val="dk1"/>
              </a:solidFill>
              <a:latin typeface="Calibri"/>
              <a:ea typeface="Calibri"/>
              <a:cs typeface="Calibri"/>
              <a:sym typeface="Calibri"/>
            </a:endParaRPr>
          </a:p>
          <a:p>
            <a:pPr marL="457200" marR="0" lvl="0" indent="-393700" algn="l" rtl="0">
              <a:lnSpc>
                <a:spcPct val="150000"/>
              </a:lnSpc>
              <a:spcBef>
                <a:spcPts val="0"/>
              </a:spcBef>
              <a:spcAft>
                <a:spcPts val="0"/>
              </a:spcAft>
              <a:buClr>
                <a:schemeClr val="dk1"/>
              </a:buClr>
              <a:buSzPts val="2600"/>
              <a:buFont typeface="Calibri"/>
              <a:buChar char="●"/>
            </a:pPr>
            <a:r>
              <a:rPr lang="en" sz="2600" b="0" i="0" u="none" strike="noStrike" cap="none">
                <a:solidFill>
                  <a:schemeClr val="dk1"/>
                </a:solidFill>
                <a:latin typeface="Calibri"/>
                <a:ea typeface="Calibri"/>
                <a:cs typeface="Calibri"/>
                <a:sym typeface="Calibri"/>
              </a:rPr>
              <a:t>Cauliflower or smooth surface    </a:t>
            </a:r>
            <a:endParaRPr sz="2600" b="0" i="0" u="none" strike="noStrike" cap="none">
              <a:solidFill>
                <a:schemeClr val="dk1"/>
              </a:solidFill>
              <a:latin typeface="Calibri"/>
              <a:ea typeface="Calibri"/>
              <a:cs typeface="Calibri"/>
              <a:sym typeface="Calibri"/>
            </a:endParaRPr>
          </a:p>
          <a:p>
            <a:pPr marL="457200" marR="0" lvl="0" indent="-393700" algn="l" rtl="0">
              <a:lnSpc>
                <a:spcPct val="150000"/>
              </a:lnSpc>
              <a:spcBef>
                <a:spcPts val="0"/>
              </a:spcBef>
              <a:spcAft>
                <a:spcPts val="0"/>
              </a:spcAft>
              <a:buClr>
                <a:schemeClr val="dk1"/>
              </a:buClr>
              <a:buSzPts val="2600"/>
              <a:buFont typeface="Calibri"/>
              <a:buChar char="●"/>
            </a:pPr>
            <a:r>
              <a:rPr lang="en" sz="2600" b="0" i="0" u="none" strike="noStrike" cap="none">
                <a:solidFill>
                  <a:schemeClr val="dk1"/>
                </a:solidFill>
                <a:latin typeface="Calibri"/>
                <a:ea typeface="Calibri"/>
                <a:cs typeface="Calibri"/>
                <a:sym typeface="Calibri"/>
              </a:rPr>
              <a:t>Even dome shape if mole is raised</a:t>
            </a:r>
            <a:endParaRPr sz="1400" b="0" i="0" u="none" strike="noStrike" cap="none">
              <a:solidFill>
                <a:srgbClr val="000000"/>
              </a:solidFill>
              <a:latin typeface="Arial"/>
              <a:ea typeface="Arial"/>
              <a:cs typeface="Arial"/>
              <a:sym typeface="Arial"/>
            </a:endParaRPr>
          </a:p>
        </p:txBody>
      </p:sp>
      <p:pic>
        <p:nvPicPr>
          <p:cNvPr id="63" name="Shape 63"/>
          <p:cNvPicPr preferRelativeResize="0"/>
          <p:nvPr/>
        </p:nvPicPr>
        <p:blipFill rotWithShape="1">
          <a:blip r:embed="rId3">
            <a:alphaModFix/>
          </a:blip>
          <a:srcRect t="5634" b="9258"/>
          <a:stretch/>
        </p:blipFill>
        <p:spPr>
          <a:xfrm>
            <a:off x="5773100" y="1149075"/>
            <a:ext cx="2481450" cy="3994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142275"/>
            <a:ext cx="85206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0" i="0" u="none" strike="noStrike" cap="none">
                <a:solidFill>
                  <a:schemeClr val="dk1"/>
                </a:solidFill>
                <a:latin typeface="Francois One"/>
                <a:ea typeface="Francois One"/>
                <a:cs typeface="Francois One"/>
                <a:sym typeface="Francois One"/>
              </a:rPr>
              <a:t>Types of Skin Cancers</a:t>
            </a:r>
            <a:endParaRPr sz="3600" b="0" i="0" u="none" strike="noStrike" cap="none">
              <a:solidFill>
                <a:schemeClr val="dk1"/>
              </a:solidFill>
              <a:latin typeface="Francois One"/>
              <a:ea typeface="Francois One"/>
              <a:cs typeface="Francois One"/>
              <a:sym typeface="Francois One"/>
            </a:endParaRPr>
          </a:p>
        </p:txBody>
      </p:sp>
      <p:sp>
        <p:nvSpPr>
          <p:cNvPr id="69" name="Shape 69"/>
          <p:cNvSpPr txBox="1"/>
          <p:nvPr/>
        </p:nvSpPr>
        <p:spPr>
          <a:xfrm>
            <a:off x="678500" y="1034100"/>
            <a:ext cx="7430700" cy="20793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Clr>
                <a:srgbClr val="000000"/>
              </a:buClr>
              <a:buSzPts val="3600"/>
              <a:buFont typeface="Arial"/>
              <a:buChar char="●"/>
            </a:pPr>
            <a:r>
              <a:rPr lang="en" sz="3600" b="0" i="0" u="none" strike="noStrike" cap="none">
                <a:solidFill>
                  <a:srgbClr val="000000"/>
                </a:solidFill>
                <a:latin typeface="Arial"/>
                <a:ea typeface="Arial"/>
                <a:cs typeface="Arial"/>
                <a:sym typeface="Arial"/>
              </a:rPr>
              <a:t>Melanoma</a:t>
            </a:r>
            <a:endParaRPr sz="3600" b="0" i="0" u="none" strike="noStrike" cap="none">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600"/>
              <a:buFont typeface="Arial"/>
              <a:buChar char="●"/>
            </a:pPr>
            <a:r>
              <a:rPr lang="en" sz="3600" b="0" i="0" u="none" strike="noStrike" cap="none">
                <a:solidFill>
                  <a:schemeClr val="dk1"/>
                </a:solidFill>
                <a:latin typeface="Arial"/>
                <a:ea typeface="Arial"/>
                <a:cs typeface="Arial"/>
                <a:sym typeface="Arial"/>
              </a:rPr>
              <a:t>Basal cell carcinoma</a:t>
            </a:r>
            <a:endParaRPr sz="3600" b="0" i="0" u="none" strike="noStrike" cap="none">
              <a:solidFill>
                <a:schemeClr val="dk1"/>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600"/>
              <a:buFont typeface="Arial"/>
              <a:buChar char="●"/>
            </a:pPr>
            <a:r>
              <a:rPr lang="en" sz="3600" b="0" i="0" u="none" strike="noStrike" cap="none">
                <a:solidFill>
                  <a:schemeClr val="dk1"/>
                </a:solidFill>
                <a:latin typeface="Arial"/>
                <a:ea typeface="Arial"/>
                <a:cs typeface="Arial"/>
                <a:sym typeface="Arial"/>
              </a:rPr>
              <a:t>Squamous cell carcinoma</a:t>
            </a:r>
            <a:endParaRPr sz="3600" b="0" i="0" u="none" strike="noStrike" cap="none">
              <a:solidFill>
                <a:schemeClr val="dk1"/>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3600"/>
              <a:buFont typeface="Arial"/>
              <a:buChar char="●"/>
            </a:pPr>
            <a:r>
              <a:rPr lang="en" sz="3600" b="0" i="0" u="none" strike="noStrike" cap="none">
                <a:solidFill>
                  <a:schemeClr val="dk1"/>
                </a:solidFill>
                <a:latin typeface="Arial"/>
                <a:ea typeface="Arial"/>
                <a:cs typeface="Arial"/>
                <a:sym typeface="Arial"/>
              </a:rPr>
              <a:t>Actinic Keratoses (AK)</a:t>
            </a:r>
            <a:endParaRPr sz="36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0"/>
            <a:ext cx="85206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0" i="0" u="none" strike="noStrike" cap="none">
                <a:solidFill>
                  <a:schemeClr val="dk1"/>
                </a:solidFill>
                <a:latin typeface="Francois One"/>
                <a:ea typeface="Francois One"/>
                <a:cs typeface="Francois One"/>
                <a:sym typeface="Francois One"/>
              </a:rPr>
              <a:t>The ABCDE’s of Melanoma</a:t>
            </a:r>
            <a:endParaRPr sz="3600" b="0" i="0" u="none" strike="noStrike" cap="none">
              <a:solidFill>
                <a:schemeClr val="dk1"/>
              </a:solidFill>
              <a:latin typeface="Francois One"/>
              <a:ea typeface="Francois One"/>
              <a:cs typeface="Francois One"/>
              <a:sym typeface="Francois One"/>
            </a:endParaRPr>
          </a:p>
        </p:txBody>
      </p:sp>
      <p:pic>
        <p:nvPicPr>
          <p:cNvPr id="75" name="Shape 75"/>
          <p:cNvPicPr preferRelativeResize="0"/>
          <p:nvPr/>
        </p:nvPicPr>
        <p:blipFill rotWithShape="1">
          <a:blip r:embed="rId3">
            <a:alphaModFix/>
          </a:blip>
          <a:srcRect l="11079" b="10434"/>
          <a:stretch/>
        </p:blipFill>
        <p:spPr>
          <a:xfrm>
            <a:off x="773596" y="745900"/>
            <a:ext cx="7596816" cy="4397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0"/>
            <a:ext cx="85206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0" i="0" u="none" strike="noStrike" cap="none">
                <a:solidFill>
                  <a:schemeClr val="dk1"/>
                </a:solidFill>
                <a:latin typeface="Francois One"/>
                <a:ea typeface="Francois One"/>
                <a:cs typeface="Francois One"/>
                <a:sym typeface="Francois One"/>
              </a:rPr>
              <a:t>The ABCDE’s of Melanoma</a:t>
            </a:r>
            <a:endParaRPr sz="3600" b="0" i="0" u="none" strike="noStrike" cap="none">
              <a:solidFill>
                <a:schemeClr val="dk1"/>
              </a:solidFill>
              <a:latin typeface="Francois One"/>
              <a:ea typeface="Francois One"/>
              <a:cs typeface="Francois One"/>
              <a:sym typeface="Francois One"/>
            </a:endParaRPr>
          </a:p>
        </p:txBody>
      </p:sp>
      <p:pic>
        <p:nvPicPr>
          <p:cNvPr id="81" name="Shape 81"/>
          <p:cNvPicPr preferRelativeResize="0"/>
          <p:nvPr/>
        </p:nvPicPr>
        <p:blipFill rotWithShape="1">
          <a:blip r:embed="rId3">
            <a:alphaModFix/>
          </a:blip>
          <a:srcRect l="10417" b="15767"/>
          <a:stretch/>
        </p:blipFill>
        <p:spPr>
          <a:xfrm>
            <a:off x="714375" y="928525"/>
            <a:ext cx="7715250" cy="405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0"/>
            <a:ext cx="85206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0" i="0" u="none" strike="noStrike" cap="none">
                <a:solidFill>
                  <a:schemeClr val="dk1"/>
                </a:solidFill>
                <a:latin typeface="Francois One"/>
                <a:ea typeface="Francois One"/>
                <a:cs typeface="Francois One"/>
                <a:sym typeface="Francois One"/>
              </a:rPr>
              <a:t>Other Forms of Skin Cancer &amp; Pre-Cancer</a:t>
            </a:r>
            <a:endParaRPr sz="3600" b="0" i="0" u="none" strike="noStrike" cap="none">
              <a:solidFill>
                <a:schemeClr val="dk1"/>
              </a:solidFill>
              <a:latin typeface="Francois One"/>
              <a:ea typeface="Francois One"/>
              <a:cs typeface="Francois One"/>
              <a:sym typeface="Francois One"/>
            </a:endParaRPr>
          </a:p>
        </p:txBody>
      </p:sp>
      <p:pic>
        <p:nvPicPr>
          <p:cNvPr id="87" name="Shape 87"/>
          <p:cNvPicPr preferRelativeResize="0"/>
          <p:nvPr/>
        </p:nvPicPr>
        <p:blipFill rotWithShape="1">
          <a:blip r:embed="rId3">
            <a:alphaModFix/>
          </a:blip>
          <a:srcRect l="6820" b="60530"/>
          <a:stretch/>
        </p:blipFill>
        <p:spPr>
          <a:xfrm>
            <a:off x="527937" y="732350"/>
            <a:ext cx="8088125" cy="1928725"/>
          </a:xfrm>
          <a:prstGeom prst="rect">
            <a:avLst/>
          </a:prstGeom>
          <a:noFill/>
          <a:ln>
            <a:noFill/>
          </a:ln>
        </p:spPr>
      </p:pic>
      <p:pic>
        <p:nvPicPr>
          <p:cNvPr id="88" name="Shape 88"/>
          <p:cNvPicPr preferRelativeResize="0"/>
          <p:nvPr/>
        </p:nvPicPr>
        <p:blipFill rotWithShape="1">
          <a:blip r:embed="rId4">
            <a:alphaModFix/>
          </a:blip>
          <a:srcRect/>
          <a:stretch/>
        </p:blipFill>
        <p:spPr>
          <a:xfrm>
            <a:off x="1875155" y="2495151"/>
            <a:ext cx="5393671" cy="257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0"/>
            <a:ext cx="85206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0" i="0" u="none" strike="noStrike" cap="none">
                <a:solidFill>
                  <a:schemeClr val="dk1"/>
                </a:solidFill>
                <a:latin typeface="Francois One"/>
                <a:ea typeface="Francois One"/>
                <a:cs typeface="Francois One"/>
                <a:sym typeface="Francois One"/>
              </a:rPr>
              <a:t>Other Forms of Skin Cancer &amp; Pre-Cancer</a:t>
            </a:r>
            <a:endParaRPr sz="3600" b="0" i="0" u="none" strike="noStrike" cap="none">
              <a:solidFill>
                <a:schemeClr val="dk1"/>
              </a:solidFill>
              <a:latin typeface="Francois One"/>
              <a:ea typeface="Francois One"/>
              <a:cs typeface="Francois One"/>
              <a:sym typeface="Francois One"/>
            </a:endParaRPr>
          </a:p>
        </p:txBody>
      </p:sp>
      <p:pic>
        <p:nvPicPr>
          <p:cNvPr id="94" name="Shape 94"/>
          <p:cNvPicPr preferRelativeResize="0"/>
          <p:nvPr/>
        </p:nvPicPr>
        <p:blipFill rotWithShape="1">
          <a:blip r:embed="rId3">
            <a:alphaModFix/>
          </a:blip>
          <a:srcRect l="10338" b="74633"/>
          <a:stretch/>
        </p:blipFill>
        <p:spPr>
          <a:xfrm>
            <a:off x="311700" y="721425"/>
            <a:ext cx="8520600" cy="1357143"/>
          </a:xfrm>
          <a:prstGeom prst="rect">
            <a:avLst/>
          </a:prstGeom>
          <a:noFill/>
          <a:ln>
            <a:noFill/>
          </a:ln>
        </p:spPr>
      </p:pic>
      <p:pic>
        <p:nvPicPr>
          <p:cNvPr id="95" name="Shape 95"/>
          <p:cNvPicPr preferRelativeResize="0"/>
          <p:nvPr/>
        </p:nvPicPr>
        <p:blipFill rotWithShape="1">
          <a:blip r:embed="rId4">
            <a:alphaModFix/>
          </a:blip>
          <a:srcRect/>
          <a:stretch/>
        </p:blipFill>
        <p:spPr>
          <a:xfrm>
            <a:off x="596375" y="2153126"/>
            <a:ext cx="4486275" cy="2419350"/>
          </a:xfrm>
          <a:prstGeom prst="rect">
            <a:avLst/>
          </a:prstGeom>
          <a:noFill/>
          <a:ln>
            <a:noFill/>
          </a:ln>
        </p:spPr>
      </p:pic>
      <p:pic>
        <p:nvPicPr>
          <p:cNvPr id="96" name="Shape 96"/>
          <p:cNvPicPr preferRelativeResize="0"/>
          <p:nvPr/>
        </p:nvPicPr>
        <p:blipFill rotWithShape="1">
          <a:blip r:embed="rId5">
            <a:alphaModFix/>
          </a:blip>
          <a:srcRect/>
          <a:stretch/>
        </p:blipFill>
        <p:spPr>
          <a:xfrm>
            <a:off x="5579025" y="1843926"/>
            <a:ext cx="2949815" cy="3037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0"/>
            <a:ext cx="85206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 sz="3600" b="0" i="0" u="none" strike="noStrike" cap="none">
                <a:solidFill>
                  <a:schemeClr val="dk1"/>
                </a:solidFill>
                <a:latin typeface="Francois One"/>
                <a:ea typeface="Francois One"/>
                <a:cs typeface="Francois One"/>
                <a:sym typeface="Francois One"/>
              </a:rPr>
              <a:t>Other Forms of Skin Cancer &amp; Pre-Cancer</a:t>
            </a:r>
            <a:endParaRPr sz="3600" b="0" i="0" u="none" strike="noStrike" cap="none">
              <a:solidFill>
                <a:schemeClr val="dk1"/>
              </a:solidFill>
              <a:latin typeface="Francois One"/>
              <a:ea typeface="Francois One"/>
              <a:cs typeface="Francois One"/>
              <a:sym typeface="Francois One"/>
            </a:endParaRPr>
          </a:p>
        </p:txBody>
      </p:sp>
      <p:pic>
        <p:nvPicPr>
          <p:cNvPr id="102" name="Shape 102"/>
          <p:cNvPicPr preferRelativeResize="0"/>
          <p:nvPr/>
        </p:nvPicPr>
        <p:blipFill rotWithShape="1">
          <a:blip r:embed="rId3">
            <a:alphaModFix/>
          </a:blip>
          <a:srcRect l="11111" b="78938"/>
          <a:stretch/>
        </p:blipFill>
        <p:spPr>
          <a:xfrm>
            <a:off x="137062" y="798025"/>
            <a:ext cx="8869875" cy="1183170"/>
          </a:xfrm>
          <a:prstGeom prst="rect">
            <a:avLst/>
          </a:prstGeom>
          <a:noFill/>
          <a:ln>
            <a:noFill/>
          </a:ln>
        </p:spPr>
      </p:pic>
      <p:pic>
        <p:nvPicPr>
          <p:cNvPr id="103" name="Shape 103"/>
          <p:cNvPicPr preferRelativeResize="0"/>
          <p:nvPr/>
        </p:nvPicPr>
        <p:blipFill rotWithShape="1">
          <a:blip r:embed="rId4">
            <a:alphaModFix/>
          </a:blip>
          <a:srcRect/>
          <a:stretch/>
        </p:blipFill>
        <p:spPr>
          <a:xfrm>
            <a:off x="137050" y="2141962"/>
            <a:ext cx="3686175" cy="2543175"/>
          </a:xfrm>
          <a:prstGeom prst="rect">
            <a:avLst/>
          </a:prstGeom>
          <a:noFill/>
          <a:ln>
            <a:noFill/>
          </a:ln>
        </p:spPr>
      </p:pic>
      <p:pic>
        <p:nvPicPr>
          <p:cNvPr id="104" name="Shape 104"/>
          <p:cNvPicPr preferRelativeResize="0"/>
          <p:nvPr/>
        </p:nvPicPr>
        <p:blipFill rotWithShape="1">
          <a:blip r:embed="rId5">
            <a:alphaModFix/>
          </a:blip>
          <a:srcRect/>
          <a:stretch/>
        </p:blipFill>
        <p:spPr>
          <a:xfrm>
            <a:off x="3990975" y="1835999"/>
            <a:ext cx="4614106" cy="315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descr="I created this song to educate my students about being &quot;safer&quot; in the sun.  It amazes me how many people desire a tan, yet we know so much about how unhealthy a tan can actually be.  With melanoma on the rise, especially among young people, I hope this song gets you to think about being safer when in the sun." title="Sun Safety Rap">
            <a:hlinkClick r:id="rId3"/>
          </p:cNvPr>
          <p:cNvPicPr preferRelativeResize="0"/>
          <p:nvPr/>
        </p:nvPicPr>
        <p:blipFill rotWithShape="1">
          <a:blip r:embed="rId4">
            <a:alphaModFix/>
          </a:blip>
          <a:srcRect/>
          <a:stretch/>
        </p:blipFill>
        <p:spPr>
          <a:xfrm>
            <a:off x="1378100" y="228138"/>
            <a:ext cx="6249625" cy="46872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477</Words>
  <Application>Microsoft Office PowerPoint</Application>
  <PresentationFormat>On-screen Show (16:9)</PresentationFormat>
  <Paragraphs>58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Passion One</vt:lpstr>
      <vt:lpstr>Francois One</vt:lpstr>
      <vt:lpstr>Arial</vt:lpstr>
      <vt:lpstr>Simple Light</vt:lpstr>
      <vt:lpstr>Fun in the Sun Safely</vt:lpstr>
      <vt:lpstr>Ordinary Moles</vt:lpstr>
      <vt:lpstr>Types of Skin Cancers</vt:lpstr>
      <vt:lpstr>The ABCDE’s of Melanoma</vt:lpstr>
      <vt:lpstr>The ABCDE’s of Melanoma</vt:lpstr>
      <vt:lpstr>Other Forms of Skin Cancer &amp; Pre-Cancer</vt:lpstr>
      <vt:lpstr>Other Forms of Skin Cancer &amp; Pre-Cancer</vt:lpstr>
      <vt:lpstr>Other Forms of Skin Cancer &amp; Pre-Cancer</vt:lpstr>
      <vt:lpstr>PowerPoint Presentation</vt:lpstr>
      <vt:lpstr>“Protect Yourselfie” PSA</vt:lpstr>
      <vt:lpstr>Your Task - Research and develop an educational campaign to encourage positive health choices and discourage risky choices regarding sun safety.  Young teens often do not take sun safety seriously. But in this activity, you’re going to use positive peer pressure to make sun safety a priority for teens by making a Sun Safety Advocacy Poster</vt:lpstr>
      <vt:lpstr>Step 1: The Message  What would you like younger teens to know about skin cancer?  What are some of the key takeaways?   Facts and Stats - Find and list at least ONE credible source that gives at least three supporting facts or statistics to make your message more valid.  List your source here: ______________________________________________________________  1.  2.  3. </vt:lpstr>
      <vt:lpstr>Actionable Steps to Promote Health - Pick at least two health behaviors or specific idea to focus on, and brainstorm catchy or memorable ways to relay your message to encourage positive health choices and discourage risky choices regarding sun safety.  Health behaviors:  1.  2.  Catchy Slogan: </vt:lpstr>
      <vt:lpstr>Step 2: The Audience What specific group within our school community would benefit from hearing your message? Examples could include: athletes who compete outside, beach goers, teens who use tanning beds, people who travel to warm destinations, teens who have jobs outside (i.e. - summer camp counselors).   Step 3: The Design  Using Canva.com, you’ll pick a social media template and create a simple poster for your message.  Include: at least ONE fact or stat regarding skin cancer or sun safety at least TWO health behaviors to encourage positive health choices a catchy slogan to get us to remember something about your message Print out a copy to submit to your teacher.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in the Sun Safely</dc:title>
  <dc:creator>Kristy T. Liercke</dc:creator>
  <cp:lastModifiedBy>Kristy T. Liercke</cp:lastModifiedBy>
  <cp:revision>1</cp:revision>
  <dcterms:modified xsi:type="dcterms:W3CDTF">2018-07-02T14:20:26Z</dcterms:modified>
</cp:coreProperties>
</file>