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Work Sans Medium"/>
      <p:regular r:id="rId12"/>
      <p:bold r:id="rId13"/>
    </p:embeddedFont>
    <p:embeddedFont>
      <p:font typeface="Work Sans"/>
      <p:regular r:id="rId14"/>
      <p:bold r:id="rId15"/>
    </p:embeddedFont>
    <p:embeddedFont>
      <p:font typeface="Work Sans Light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316D5FE-EAF5-4FA0-AF27-2DEA9A1FFB72}">
  <a:tblStyle styleId="{9316D5FE-EAF5-4FA0-AF27-2DEA9A1FFB7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WorkSansMedium-bold.fntdata"/><Relationship Id="rId12" Type="http://schemas.openxmlformats.org/officeDocument/2006/relationships/font" Target="fonts/WorkSansMedium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WorkSans-bold.fntdata"/><Relationship Id="rId14" Type="http://schemas.openxmlformats.org/officeDocument/2006/relationships/font" Target="fonts/WorkSans-regular.fntdata"/><Relationship Id="rId17" Type="http://schemas.openxmlformats.org/officeDocument/2006/relationships/font" Target="fonts/WorkSansLight-bold.fntdata"/><Relationship Id="rId16" Type="http://schemas.openxmlformats.org/officeDocument/2006/relationships/font" Target="fonts/WorkSans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healthypeople.gov/2020/topics-objectives/topic/substance-abuse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cdc.gov/tobacco/data_statistics/fact_sheets/economics/econ_facts/index.htm" TargetMode="External"/><Relationship Id="rId3" Type="http://schemas.openxmlformats.org/officeDocument/2006/relationships/hyperlink" Target="https://www.cdc.gov/chronicdisease/resources/publications/aag/alcohol.htm" TargetMode="External"/><Relationship Id="rId4" Type="http://schemas.openxmlformats.org/officeDocument/2006/relationships/hyperlink" Target="https://www.drugabuse.gov/related-topics/trends-statistics" TargetMode="External"/><Relationship Id="rId5" Type="http://schemas.openxmlformats.org/officeDocument/2006/relationships/hyperlink" Target="https://www.drugabuse.gov/related-topics/trends-statistics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https://www.healthypeople.gov/2020/topics-objectives/topic/substance-abuse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Tobacco: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https://www.cdc.gov/tobacco/data_statistics/fact_sheets/economics/econ_facts/index.htm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Alcohol: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https://www.cdc.gov/chronicdisease/resources/publications/aag/alcohol.htm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Illicit Drugs: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https://www.drugabuse.gov/related-topics/trends-statistics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Prescription Opioids: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https://www.drugabuse.gov/related-topics/trends-statistics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https://www.drugabuse.gov/related-topics/trends-statistics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 can work in pairs and create a list of as many negative consequences of drugs as they can think of.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List: 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Death, job loss, loss of friends, loss of family, drop in grades, dropout of school, jail, homelessness, unwanted pregnancies, physical health problems: cancers, heart disease, HIV, STIs</a:t>
            </a:r>
            <a:r>
              <a:rPr lang="en"/>
              <a:t>...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1048725" y="3058625"/>
            <a:ext cx="4914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reverse">
  <p:cSld name="BLANK_1">
    <p:bg>
      <p:bgPr>
        <a:solidFill>
          <a:srgbClr val="000000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 txBox="1"/>
          <p:nvPr>
            <p:ph type="ctrTitle"/>
          </p:nvPr>
        </p:nvSpPr>
        <p:spPr>
          <a:xfrm>
            <a:off x="1012800" y="2497750"/>
            <a:ext cx="4950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012800" y="3678252"/>
            <a:ext cx="49500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  <a:defRPr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1804525" y="854775"/>
            <a:ext cx="5152200" cy="350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318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▪"/>
              <a:defRPr i="1" sz="3200"/>
            </a:lvl1pPr>
            <a:lvl2pPr indent="-4318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□"/>
              <a:defRPr i="1" sz="3200"/>
            </a:lvl2pPr>
            <a:lvl3pPr indent="-431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□"/>
              <a:defRPr i="1" sz="3200"/>
            </a:lvl3pPr>
            <a:lvl4pPr indent="-431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□"/>
              <a:defRPr i="1" sz="3200"/>
            </a:lvl4pPr>
            <a:lvl5pPr indent="-431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i="1" sz="3200"/>
            </a:lvl5pPr>
            <a:lvl6pPr indent="-431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i="1" sz="3200"/>
            </a:lvl6pPr>
            <a:lvl7pPr indent="-431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i="1" sz="3200"/>
            </a:lvl7pPr>
            <a:lvl8pPr indent="-431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i="1" sz="3200"/>
            </a:lvl8pPr>
            <a:lvl9pPr indent="-431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i="1" sz="3200"/>
            </a:lvl9pPr>
          </a:lstStyle>
          <a:p/>
        </p:txBody>
      </p:sp>
      <p:sp>
        <p:nvSpPr>
          <p:cNvPr id="19" name="Shape 19"/>
          <p:cNvSpPr/>
          <p:nvPr/>
        </p:nvSpPr>
        <p:spPr>
          <a:xfrm>
            <a:off x="617750" y="603375"/>
            <a:ext cx="948000" cy="94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809196" y="854775"/>
            <a:ext cx="565108" cy="4452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Arial"/>
              </a:rPr>
              <a:t>“</a:t>
            </a:r>
          </a:p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69150" y="2312925"/>
            <a:ext cx="7405800" cy="200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▪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869150" y="2312925"/>
            <a:ext cx="3594600" cy="2133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680228" y="2312925"/>
            <a:ext cx="3594600" cy="2133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□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869150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3356739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8" name="Shape 38"/>
          <p:cNvSpPr txBox="1"/>
          <p:nvPr>
            <p:ph idx="3" type="body"/>
          </p:nvPr>
        </p:nvSpPr>
        <p:spPr>
          <a:xfrm>
            <a:off x="5844329" y="2312925"/>
            <a:ext cx="2366400" cy="2040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□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840425" y="3949100"/>
            <a:ext cx="74631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Font typeface="Work Sans"/>
              <a:buNone/>
              <a:defRPr b="1" sz="1800">
                <a:latin typeface="Work Sans"/>
                <a:ea typeface="Work Sans"/>
                <a:cs typeface="Work Sans"/>
                <a:sym typeface="Work Sans"/>
              </a:defRPr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1pPr>
            <a:lvl2pPr lvl="1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buNone/>
              <a:defRPr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198600" y="198600"/>
            <a:ext cx="8746800" cy="4760700"/>
          </a:xfrm>
          <a:prstGeom prst="frame">
            <a:avLst>
              <a:gd fmla="val 4126" name="adj1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Work Sans"/>
              <a:buNone/>
              <a:defRPr b="1" sz="40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69150" y="2312925"/>
            <a:ext cx="7405800" cy="20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▪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□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□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□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○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■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●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○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■"/>
              <a:defRPr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lvl="1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 algn="r">
              <a:buNone/>
              <a:defRPr b="1" sz="13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cdc.gov/tobacco/data_statistics/fact_sheets/economics/econ_facts/index.htm" TargetMode="External"/><Relationship Id="rId4" Type="http://schemas.openxmlformats.org/officeDocument/2006/relationships/hyperlink" Target="https://www.cdc.gov/chronicdisease/resources/publications/aag/alcohol.htm" TargetMode="External"/><Relationship Id="rId5" Type="http://schemas.openxmlformats.org/officeDocument/2006/relationships/hyperlink" Target="https://www.drugabuse.gov/related-topics/trends-statistics" TargetMode="External"/><Relationship Id="rId6" Type="http://schemas.openxmlformats.org/officeDocument/2006/relationships/hyperlink" Target="https://www.drugabuse.gov/related-topics/trends-statistics" TargetMode="External"/><Relationship Id="rId7" Type="http://schemas.openxmlformats.org/officeDocument/2006/relationships/hyperlink" Target="https://www.drugabuse.gov/related-topics/trends-statistic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cdc.gov/tobacco/data_statistics/fact_sheets/economics/econ_facts/index.htm" TargetMode="External"/><Relationship Id="rId4" Type="http://schemas.openxmlformats.org/officeDocument/2006/relationships/hyperlink" Target="https://www.cdc.gov/chronicdisease/resources/publications/aag/alcohol.htm" TargetMode="External"/><Relationship Id="rId5" Type="http://schemas.openxmlformats.org/officeDocument/2006/relationships/hyperlink" Target="https://www.drugabuse.gov/related-topics/trends-statistics" TargetMode="External"/><Relationship Id="rId6" Type="http://schemas.openxmlformats.org/officeDocument/2006/relationships/hyperlink" Target="https://www.drugabuse.gov/related-topics/trends-statisti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x="1040475" y="3102000"/>
            <a:ext cx="4914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/>
              <a:t>Costs of Drug Abuse</a:t>
            </a:r>
            <a:endParaRPr sz="7200"/>
          </a:p>
        </p:txBody>
      </p:sp>
      <p:grpSp>
        <p:nvGrpSpPr>
          <p:cNvPr id="59" name="Shape 59"/>
          <p:cNvGrpSpPr/>
          <p:nvPr/>
        </p:nvGrpSpPr>
        <p:grpSpPr>
          <a:xfrm>
            <a:off x="6867248" y="652997"/>
            <a:ext cx="1580904" cy="1684493"/>
            <a:chOff x="5970800" y="1619250"/>
            <a:chExt cx="428650" cy="456725"/>
          </a:xfrm>
        </p:grpSpPr>
        <p:sp>
          <p:nvSpPr>
            <p:cNvPr id="60" name="Shape 60"/>
            <p:cNvSpPr/>
            <p:nvPr/>
          </p:nvSpPr>
          <p:spPr>
            <a:xfrm>
              <a:off x="5970800" y="1674200"/>
              <a:ext cx="377975" cy="377950"/>
            </a:xfrm>
            <a:custGeom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6068500" y="1771875"/>
              <a:ext cx="182575" cy="182600"/>
            </a:xfrm>
            <a:custGeom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5981175" y="2005125"/>
              <a:ext cx="75125" cy="70850"/>
            </a:xfrm>
            <a:custGeom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6263875" y="2005125"/>
              <a:ext cx="74525" cy="70850"/>
            </a:xfrm>
            <a:custGeom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6147875" y="1619250"/>
              <a:ext cx="251575" cy="255850"/>
            </a:xfrm>
            <a:custGeom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69150" y="847600"/>
            <a:ext cx="50922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Drug Abuse Impacts:</a:t>
            </a:r>
            <a:endParaRPr/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869150" y="2312925"/>
            <a:ext cx="7405800" cy="200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Individuals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Families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Communities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Society</a:t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" name="Shape 71"/>
          <p:cNvGrpSpPr/>
          <p:nvPr/>
        </p:nvGrpSpPr>
        <p:grpSpPr>
          <a:xfrm>
            <a:off x="7516121" y="711701"/>
            <a:ext cx="903434" cy="903434"/>
            <a:chOff x="2594325" y="1627175"/>
            <a:chExt cx="440850" cy="440850"/>
          </a:xfrm>
        </p:grpSpPr>
        <p:sp>
          <p:nvSpPr>
            <p:cNvPr id="72" name="Shape 72"/>
            <p:cNvSpPr/>
            <p:nvPr/>
          </p:nvSpPr>
          <p:spPr>
            <a:xfrm>
              <a:off x="2594325" y="1890950"/>
              <a:ext cx="177075" cy="177075"/>
            </a:xfrm>
            <a:custGeom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2858700" y="1627175"/>
              <a:ext cx="176475" cy="176475"/>
            </a:xfrm>
            <a:custGeom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2663325" y="1702275"/>
              <a:ext cx="296750" cy="296775"/>
            </a:xfrm>
            <a:custGeom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" name="Shape 75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6" name="Shape 76"/>
          <p:cNvPicPr preferRelativeResize="0"/>
          <p:nvPr/>
        </p:nvPicPr>
        <p:blipFill rotWithShape="1">
          <a:blip r:embed="rId3">
            <a:alphaModFix/>
          </a:blip>
          <a:srcRect b="13599" l="11496" r="0" t="0"/>
          <a:stretch/>
        </p:blipFill>
        <p:spPr>
          <a:xfrm>
            <a:off x="4175600" y="601275"/>
            <a:ext cx="4447549" cy="3646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869150" y="711700"/>
            <a:ext cx="6647100" cy="136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Effects of </a:t>
            </a:r>
            <a:r>
              <a:rPr lang="en" sz="3000"/>
              <a:t>Drug Abuse are Costly: </a:t>
            </a:r>
            <a:endParaRPr sz="3000"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869150" y="2312925"/>
            <a:ext cx="3267900" cy="200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Teen Pregnancy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HIV/AIDS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STDs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Domestic Violence</a:t>
            </a:r>
            <a:endParaRPr/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en"/>
              <a:t>Child Abuse</a:t>
            </a:r>
            <a:endParaRPr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3" name="Shape 83"/>
          <p:cNvGrpSpPr/>
          <p:nvPr/>
        </p:nvGrpSpPr>
        <p:grpSpPr>
          <a:xfrm>
            <a:off x="7516121" y="711701"/>
            <a:ext cx="903434" cy="903434"/>
            <a:chOff x="2594325" y="1627175"/>
            <a:chExt cx="440850" cy="440850"/>
          </a:xfrm>
        </p:grpSpPr>
        <p:sp>
          <p:nvSpPr>
            <p:cNvPr id="84" name="Shape 84"/>
            <p:cNvSpPr/>
            <p:nvPr/>
          </p:nvSpPr>
          <p:spPr>
            <a:xfrm>
              <a:off x="2594325" y="1890950"/>
              <a:ext cx="177075" cy="177075"/>
            </a:xfrm>
            <a:custGeom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2858700" y="1627175"/>
              <a:ext cx="176475" cy="176475"/>
            </a:xfrm>
            <a:custGeom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2663325" y="1702275"/>
              <a:ext cx="296750" cy="296775"/>
            </a:xfrm>
            <a:custGeom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7" name="Shape 87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8" name="Shape 88"/>
          <p:cNvSpPr txBox="1"/>
          <p:nvPr/>
        </p:nvSpPr>
        <p:spPr>
          <a:xfrm>
            <a:off x="4381175" y="2207800"/>
            <a:ext cx="2900400" cy="19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▪"/>
            </a:pPr>
            <a:r>
              <a:rPr lang="en"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Motor Vehicle Crashes</a:t>
            </a:r>
            <a:endParaRPr sz="2000">
              <a:solidFill>
                <a:schemeClr val="dk1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▪"/>
            </a:pPr>
            <a:r>
              <a:rPr lang="en"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Physical Fights</a:t>
            </a:r>
            <a:endParaRPr sz="2000">
              <a:solidFill>
                <a:schemeClr val="dk1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▪"/>
            </a:pPr>
            <a:r>
              <a:rPr lang="en"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Crimes</a:t>
            </a:r>
            <a:endParaRPr sz="2000">
              <a:solidFill>
                <a:schemeClr val="dk1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▪"/>
            </a:pPr>
            <a:r>
              <a:rPr lang="en"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Homicide</a:t>
            </a:r>
            <a:endParaRPr sz="2000">
              <a:solidFill>
                <a:schemeClr val="dk1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-3556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Work Sans Light"/>
              <a:buChar char="▪"/>
            </a:pPr>
            <a:r>
              <a:rPr lang="en" sz="20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Suicide</a:t>
            </a:r>
            <a:endParaRPr sz="2000">
              <a:solidFill>
                <a:schemeClr val="dk1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813175" y="711500"/>
            <a:ext cx="6427800" cy="80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Costs of Substance Abuse</a:t>
            </a:r>
            <a:endParaRPr sz="3000"/>
          </a:p>
        </p:txBody>
      </p:sp>
      <p:graphicFrame>
        <p:nvGraphicFramePr>
          <p:cNvPr id="94" name="Shape 94"/>
          <p:cNvGraphicFramePr/>
          <p:nvPr/>
        </p:nvGraphicFramePr>
        <p:xfrm>
          <a:off x="813175" y="180363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{9316D5FE-EAF5-4FA0-AF27-2DEA9A1FFB72}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T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Health Care</a:t>
                      </a:r>
                      <a:endParaRPr b="1" sz="1100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>
                    <a:lnT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Overall </a:t>
                      </a:r>
                      <a:endParaRPr b="1" sz="1100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>
                    <a:lnT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Year Estimate </a:t>
                      </a:r>
                      <a:endParaRPr b="1" sz="1100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Based on:</a:t>
                      </a:r>
                      <a:endParaRPr b="1" sz="1100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>
                    <a:lnT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latin typeface="Work Sans"/>
                          <a:ea typeface="Work Sans"/>
                          <a:cs typeface="Work Sans"/>
                          <a:sym typeface="Work Sans"/>
                          <a:hlinkClick r:id="rId3"/>
                        </a:rPr>
                        <a:t>Tobacco</a:t>
                      </a:r>
                      <a:endParaRPr b="1" baseline="30000" sz="1100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$170 billion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$300 billion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2016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</a:tr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latin typeface="Work Sans"/>
                          <a:ea typeface="Work Sans"/>
                          <a:cs typeface="Work Sans"/>
                          <a:sym typeface="Work Sans"/>
                          <a:hlinkClick r:id="rId4"/>
                        </a:rPr>
                        <a:t>Alcohol</a:t>
                      </a:r>
                      <a:endParaRPr b="1" sz="1100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$27 billion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$249 billion 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2010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</a:tr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latin typeface="Work Sans"/>
                          <a:ea typeface="Work Sans"/>
                          <a:cs typeface="Work Sans"/>
                          <a:sym typeface="Work Sans"/>
                          <a:hlinkClick r:id="rId5"/>
                        </a:rPr>
                        <a:t>Illicit Drugs </a:t>
                      </a:r>
                      <a:endParaRPr b="1" sz="1100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$11 billion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$193 billion 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2007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/>
                </a:tc>
              </a:tr>
              <a:tr h="4804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latin typeface="Work Sans"/>
                          <a:ea typeface="Work Sans"/>
                          <a:cs typeface="Work Sans"/>
                          <a:sym typeface="Work Sans"/>
                          <a:hlinkClick r:id="rId6"/>
                        </a:rPr>
                        <a:t>Prescription </a:t>
                      </a:r>
                      <a:r>
                        <a:rPr b="1" lang="en" sz="1100" u="sng">
                          <a:latin typeface="Work Sans"/>
                          <a:ea typeface="Work Sans"/>
                          <a:cs typeface="Work Sans"/>
                          <a:sym typeface="Work Sans"/>
                          <a:hlinkClick r:id="rId7"/>
                        </a:rPr>
                        <a:t>Opioids</a:t>
                      </a:r>
                      <a:endParaRPr b="1" sz="1100"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68575" marB="68575" marR="91425" marL="91425" anchor="ctr">
                    <a:lnB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$26 billion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B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$78.5 billion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B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Work Sans Light"/>
                          <a:ea typeface="Work Sans Light"/>
                          <a:cs typeface="Work Sans Light"/>
                          <a:sym typeface="Work Sans Light"/>
                        </a:rPr>
                        <a:t>2013</a:t>
                      </a:r>
                      <a:endParaRPr>
                        <a:latin typeface="Work Sans Light"/>
                        <a:ea typeface="Work Sans Light"/>
                        <a:cs typeface="Work Sans Light"/>
                        <a:sym typeface="Work Sans Light"/>
                      </a:endParaRPr>
                    </a:p>
                  </a:txBody>
                  <a:tcPr marT="68575" marB="68575" marR="91425" marL="91425" anchor="ctr">
                    <a:lnB cap="flat" cmpd="sng" w="762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95" name="Shape 95"/>
          <p:cNvGrpSpPr/>
          <p:nvPr/>
        </p:nvGrpSpPr>
        <p:grpSpPr>
          <a:xfrm>
            <a:off x="7511274" y="711512"/>
            <a:ext cx="908156" cy="948145"/>
            <a:chOff x="3294650" y="3652450"/>
            <a:chExt cx="388350" cy="405450"/>
          </a:xfrm>
        </p:grpSpPr>
        <p:sp>
          <p:nvSpPr>
            <p:cNvPr id="96" name="Shape 96"/>
            <p:cNvSpPr/>
            <p:nvPr/>
          </p:nvSpPr>
          <p:spPr>
            <a:xfrm>
              <a:off x="3294650" y="3681775"/>
              <a:ext cx="376150" cy="376125"/>
            </a:xfrm>
            <a:custGeom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3494925" y="3760525"/>
              <a:ext cx="188075" cy="97100"/>
            </a:xfrm>
            <a:custGeom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3494925" y="3652450"/>
              <a:ext cx="161200" cy="188100"/>
            </a:xfrm>
            <a:custGeom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" name="Shape 99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869150" y="719925"/>
            <a:ext cx="5092200" cy="92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Create a list of negative consequences of drug use:</a:t>
            </a:r>
            <a:endParaRPr sz="2400"/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869150" y="1647825"/>
            <a:ext cx="7405800" cy="26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▪"/>
            </a:pPr>
            <a:r>
              <a:t/>
            </a:r>
            <a:endParaRPr/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869150" y="1039900"/>
            <a:ext cx="5092200" cy="73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References: </a:t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869150" y="1775800"/>
            <a:ext cx="6290100" cy="155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rial"/>
                <a:ea typeface="Arial"/>
                <a:cs typeface="Arial"/>
                <a:sym typeface="Arial"/>
              </a:rPr>
              <a:t>Tobacco: </a:t>
            </a: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https://www.cdc.gov/tobacco/data_statistics/fact_sheets/economics/econ_facts/index.htm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rial"/>
                <a:ea typeface="Arial"/>
                <a:cs typeface="Arial"/>
                <a:sym typeface="Arial"/>
              </a:rPr>
              <a:t>Alcohol: </a:t>
            </a: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https://www.cdc.gov/chronicdisease/resources/publications/aag/alcohol.htm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rial"/>
                <a:ea typeface="Arial"/>
                <a:cs typeface="Arial"/>
                <a:sym typeface="Arial"/>
              </a:rPr>
              <a:t>Illicit Drugs: </a:t>
            </a: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https://www.drugabuse.gov/related-topics/trends-statistics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rial"/>
                <a:ea typeface="Arial"/>
                <a:cs typeface="Arial"/>
                <a:sym typeface="Arial"/>
              </a:rPr>
              <a:t>Prescription Opioids: </a:t>
            </a: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https://www.drugabuse.gov/related-topics/trends-statistics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600"/>
              </a:spcBef>
              <a:spcAft>
                <a:spcPts val="10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grpSp>
        <p:nvGrpSpPr>
          <p:cNvPr id="113" name="Shape 113"/>
          <p:cNvGrpSpPr/>
          <p:nvPr/>
        </p:nvGrpSpPr>
        <p:grpSpPr>
          <a:xfrm>
            <a:off x="7245744" y="711703"/>
            <a:ext cx="1097515" cy="913074"/>
            <a:chOff x="1926350" y="995225"/>
            <a:chExt cx="428650" cy="356600"/>
          </a:xfrm>
        </p:grpSpPr>
        <p:sp>
          <p:nvSpPr>
            <p:cNvPr id="114" name="Shape 114"/>
            <p:cNvSpPr/>
            <p:nvPr/>
          </p:nvSpPr>
          <p:spPr>
            <a:xfrm>
              <a:off x="1926350" y="1298075"/>
              <a:ext cx="208225" cy="53750"/>
            </a:xfrm>
            <a:custGeom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2146775" y="1298075"/>
              <a:ext cx="208225" cy="53750"/>
            </a:xfrm>
            <a:custGeom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1926350" y="995225"/>
              <a:ext cx="208225" cy="332175"/>
            </a:xfrm>
            <a:custGeom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2146775" y="995225"/>
              <a:ext cx="208225" cy="332175"/>
            </a:xfrm>
            <a:custGeom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8" name="Shape 118"/>
          <p:cNvSpPr txBox="1"/>
          <p:nvPr>
            <p:ph idx="12" type="sldNum"/>
          </p:nvPr>
        </p:nvSpPr>
        <p:spPr>
          <a:xfrm>
            <a:off x="8159499" y="439327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Jacquenett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