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1"/>
  </p:notesMasterIdLst>
  <p:sldIdLst>
    <p:sldId id="268" r:id="rId2"/>
    <p:sldId id="269" r:id="rId3"/>
    <p:sldId id="264" r:id="rId4"/>
    <p:sldId id="270" r:id="rId5"/>
    <p:sldId id="258" r:id="rId6"/>
    <p:sldId id="273" r:id="rId7"/>
    <p:sldId id="274" r:id="rId8"/>
    <p:sldId id="275" r:id="rId9"/>
    <p:sldId id="257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Palm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596" autoAdjust="0"/>
  </p:normalViewPr>
  <p:slideViewPr>
    <p:cSldViewPr snapToGrid="0" snapToObjects="1">
      <p:cViewPr varScale="1">
        <p:scale>
          <a:sx n="159" d="100"/>
          <a:sy n="159" d="100"/>
        </p:scale>
        <p:origin x="156" y="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627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5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3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90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29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100" b="0" i="1" u="none" strike="noStrike" cap="none" baseline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1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43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93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3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5654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6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4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1425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nHopkins_info_0321-no text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"/>
            <a:ext cx="9144000" cy="51206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491" y="-11368"/>
            <a:ext cx="9151489" cy="2194180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872795" y="643466"/>
            <a:ext cx="6781071" cy="1349925"/>
          </a:xfrm>
          <a:prstGeom prst="rect">
            <a:avLst/>
          </a:prstGeom>
          <a:effectLst/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Lesson 14</a:t>
            </a:r>
          </a:p>
          <a:p>
            <a:r>
              <a:rPr lang="en-US" sz="4400" b="1" dirty="0" smtClean="0">
                <a:solidFill>
                  <a:srgbClr val="FFFFFF"/>
                </a:solidFill>
                <a:latin typeface="Calibri"/>
                <a:cs typeface="Calibri"/>
              </a:rPr>
              <a:t>The Hunger Gap</a:t>
            </a:r>
            <a:endParaRPr lang="en-US" sz="4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9892" y="491701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chemeClr val="bg1"/>
                </a:solidFill>
                <a:latin typeface="Calibri"/>
                <a:cs typeface="Calibri"/>
              </a:rPr>
              <a:t>©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2016 Johns Hopkins University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87862" y="284895"/>
            <a:ext cx="1856138" cy="756506"/>
            <a:chOff x="6815667" y="284894"/>
            <a:chExt cx="2328333" cy="948959"/>
          </a:xfrm>
        </p:grpSpPr>
        <p:sp>
          <p:nvSpPr>
            <p:cNvPr id="7" name="Rectangle 6"/>
            <p:cNvSpPr/>
            <p:nvPr/>
          </p:nvSpPr>
          <p:spPr>
            <a:xfrm>
              <a:off x="6815667" y="284894"/>
              <a:ext cx="2328333" cy="94895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Foodspan FInal_White-on-Alpha-no-tagline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7335" y="295708"/>
              <a:ext cx="1904997" cy="92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3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232481" y="323850"/>
            <a:ext cx="4131733" cy="440890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800" b="1" dirty="0" smtClean="0">
                <a:solidFill>
                  <a:srgbClr val="FFFFFF"/>
                </a:solidFill>
                <a:latin typeface="Calibri"/>
                <a:cs typeface="Calibri"/>
              </a:rPr>
              <a:t>Food Security Definition</a:t>
            </a:r>
            <a:endParaRPr lang="en-US" sz="2800" b="0" i="0" u="none" strike="noStrike" cap="none" baseline="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Consistent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access to enough safe, nutritious food for an active, healthy life, without resorting to emergency food programs, scavenging, or </a:t>
            </a:r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stealing</a:t>
            </a:r>
            <a:r>
              <a:rPr lang="en-US" sz="1800" i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Source: Andrews M, Nord M, Bickel G, Carlson S.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Household food security in the United States, 1999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. USDA ERS.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2000.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Photo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credit: Michael Milli,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CLF.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42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289" y="0"/>
            <a:ext cx="4560711" cy="5143500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232481" y="323850"/>
            <a:ext cx="4131733" cy="440890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" sz="2800" b="1" dirty="0">
                <a:solidFill>
                  <a:srgbClr val="FFFFFF"/>
                </a:solidFill>
                <a:latin typeface="Calibri"/>
                <a:cs typeface="Calibri"/>
              </a:rPr>
              <a:t>Household Food Security</a:t>
            </a:r>
            <a:endParaRPr lang="en-US" sz="2800" b="0" i="0" u="none" strike="noStrike" cap="none" baseline="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</a:pPr>
            <a:r>
              <a:rPr lang="en-US" sz="16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Members of </a:t>
            </a:r>
            <a:r>
              <a:rPr lang="en-US" sz="1600" b="0" i="0" u="none" strike="noStrike" cap="none" baseline="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en" sz="16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r>
              <a:rPr lang="en-US" sz="16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-in</a:t>
            </a:r>
            <a:r>
              <a:rPr lang="en" sz="16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secure </a:t>
            </a:r>
            <a:r>
              <a:rPr lang="en-US" sz="16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households may:</a:t>
            </a:r>
            <a:endParaRPr sz="16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 forced to skip meals</a:t>
            </a:r>
          </a:p>
          <a:p>
            <a:pPr marL="342900" marR="0" lvl="1" indent="-34290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 unable to afford balanced meals</a:t>
            </a:r>
          </a:p>
          <a:p>
            <a:pPr marL="342900" marR="0" lvl="1" indent="-34290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6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orry</a:t>
            </a:r>
            <a:r>
              <a:rPr lang="en-US" sz="16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their food wil</a:t>
            </a:r>
            <a:r>
              <a:rPr lang="en-US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 run out before they can afford to buy more</a:t>
            </a:r>
          </a:p>
          <a:p>
            <a:pPr marL="342900" marR="0" lvl="1" indent="-34290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Eat less than they feel they should because they lacked money to buy more</a:t>
            </a:r>
          </a:p>
          <a:p>
            <a:pPr marL="342900" marR="0" lvl="1" indent="-34290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Lose weight because there wasn’t enough money for food</a:t>
            </a:r>
          </a:p>
          <a:p>
            <a:pPr marL="558800" marR="0" lvl="1" indent="-101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Coleman-Jensen A, Nord M, Andrews M, Carlson S.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Household Food Security in the United States in 2010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USDA ERS.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2011.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Photo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credit: Michael Milli, CLF.</a:t>
            </a:r>
          </a:p>
        </p:txBody>
      </p:sp>
    </p:spTree>
    <p:extLst>
      <p:ext uri="{BB962C8B-B14F-4D97-AF65-F5344CB8AC3E}">
        <p14:creationId xmlns:p14="http://schemas.microsoft.com/office/powerpoint/2010/main" val="369806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232481" y="323850"/>
            <a:ext cx="4131733" cy="440890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" sz="2800" b="1" dirty="0">
                <a:solidFill>
                  <a:srgbClr val="FFFFFF"/>
                </a:solidFill>
                <a:latin typeface="Calibri"/>
                <a:cs typeface="Calibri"/>
              </a:rPr>
              <a:t>Household Food Security</a:t>
            </a:r>
            <a:endParaRPr lang="en-US" sz="2800" b="0" i="0" u="none" strike="noStrike" cap="none" baseline="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Almost one in seven U.S. households — over 17 million — </a:t>
            </a:r>
            <a:r>
              <a:rPr lang="en-US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suffer 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 food insecurity</a:t>
            </a:r>
            <a:r>
              <a:rPr lang="en-US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Source: Coleman-Jensen A, Gregory C, Singh A.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Household Food Security in the United States in 2013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USDA ERS. 2014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Photo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credit: Michael Milli, CLF.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80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800" y="1905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018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51480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91074" y="3914775"/>
            <a:ext cx="4200525" cy="10827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Source: Johns Hopkins Center for a Livable Future. The Maryland Food System Mapping Resource. 2012: Documentation. http://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www.jhsph.edu/clf/programs/food_mapping/documentation/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Photo credit: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Spence Lean.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Pigtown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: All Things Baltimore, 2009. www.sustainablecitiescollective.com. Used with permission.</a:t>
            </a:r>
          </a:p>
        </p:txBody>
      </p:sp>
      <p:sp>
        <p:nvSpPr>
          <p:cNvPr id="10" name="Shape 88"/>
          <p:cNvSpPr txBox="1"/>
          <p:nvPr/>
        </p:nvSpPr>
        <p:spPr>
          <a:xfrm>
            <a:off x="4791074" y="323850"/>
            <a:ext cx="4131733" cy="330517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800" b="1" dirty="0" smtClean="0">
                <a:solidFill>
                  <a:srgbClr val="FFFFFF"/>
                </a:solidFill>
                <a:latin typeface="Calibri"/>
                <a:cs typeface="Calibri"/>
              </a:rPr>
              <a:t>Food Deserts</a:t>
            </a:r>
            <a:endParaRPr lang="en-US" sz="2800" b="0" i="0" u="none" strike="noStrike" cap="none" baseline="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900"/>
              </a:spcAft>
              <a:buClr>
                <a:schemeClr val="bg1"/>
              </a:buClr>
              <a:buSzPct val="100000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Areas with limited access to healthy food, often defined using these </a:t>
            </a:r>
            <a:r>
              <a:rPr lang="en-US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four criteria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342900" lvl="1" indent="-342900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Household 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income</a:t>
            </a:r>
          </a:p>
          <a:p>
            <a:pPr marL="342900" lvl="1" indent="-342900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Distance from a supermarket</a:t>
            </a:r>
          </a:p>
          <a:p>
            <a:pPr marL="342900" lvl="1" indent="-342900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Vehicle ownership</a:t>
            </a:r>
          </a:p>
          <a:p>
            <a:pPr marL="342900" lvl="1" indent="-342900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Availability of healthy food in local stores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5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246" t="31085" r="5138" b="30363"/>
          <a:stretch/>
        </p:blipFill>
        <p:spPr>
          <a:xfrm>
            <a:off x="0" y="0"/>
            <a:ext cx="9144001" cy="5148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0910"/>
            <a:ext cx="9144000" cy="2844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hape 88"/>
          <p:cNvSpPr txBox="1"/>
          <p:nvPr/>
        </p:nvSpPr>
        <p:spPr>
          <a:xfrm>
            <a:off x="0" y="560910"/>
            <a:ext cx="4362450" cy="2844800"/>
          </a:xfrm>
          <a:prstGeom prst="rect">
            <a:avLst/>
          </a:prstGeom>
          <a:noFill/>
          <a:ln>
            <a:noFill/>
          </a:ln>
        </p:spPr>
        <p:txBody>
          <a:bodyPr lIns="274320" tIns="91440" rIns="68575" bIns="91440" anchor="t" anchorCtr="0">
            <a:noAutofit/>
          </a:bodyPr>
          <a:lstStyle/>
          <a:p>
            <a:pPr lvl="0"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Community Food Availability Map: </a:t>
            </a:r>
            <a:br>
              <a:rPr lang="en-US" sz="2800" b="1" dirty="0" smtClean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</a:br>
            <a:r>
              <a:rPr lang="en-US" sz="2800" b="1" dirty="0" smtClean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Clifton Park</a:t>
            </a:r>
            <a:endParaRPr lang="en-US" sz="2800" b="0" i="0" u="none" strike="noStrike" cap="none" baseline="0" dirty="0" smtClean="0">
              <a:solidFill>
                <a:srgbClr val="FFFFFF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 household income: $25,737</a:t>
            </a:r>
          </a:p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Percent of households with no vehicles available: 44.2%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Image credit: Maryland </a:t>
            </a:r>
            <a:r>
              <a:rPr lang="en-US" dirty="0">
                <a:solidFill>
                  <a:srgbClr val="000000"/>
                </a:solidFill>
              </a:rPr>
              <a:t>Food System Map. Johns Hopkins Center for a Livable Future. http://mdfoodsystemmap.org/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Data source: Baltimore </a:t>
            </a:r>
            <a:r>
              <a:rPr lang="en-US" dirty="0">
                <a:solidFill>
                  <a:srgbClr val="000000"/>
                </a:solidFill>
              </a:rPr>
              <a:t>Neighborhood Indicators Alliance. Jacob France Institute. http://bniajfi.org/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31947"/>
            <a:ext cx="4041648" cy="4854305"/>
          </a:xfrm>
          <a:prstGeom prst="rect">
            <a:avLst/>
          </a:prstGeom>
          <a:effectLst>
            <a:outerShdw blurRad="127000" dist="25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2029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8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0910"/>
            <a:ext cx="9144000" cy="2844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hape 88"/>
          <p:cNvSpPr txBox="1"/>
          <p:nvPr/>
        </p:nvSpPr>
        <p:spPr>
          <a:xfrm>
            <a:off x="1" y="560911"/>
            <a:ext cx="4514850" cy="2844799"/>
          </a:xfrm>
          <a:prstGeom prst="rect">
            <a:avLst/>
          </a:prstGeom>
          <a:noFill/>
          <a:ln>
            <a:noFill/>
          </a:ln>
        </p:spPr>
        <p:txBody>
          <a:bodyPr lIns="274320" tIns="91440" rIns="68575" bIns="91440" anchor="t" anchorCtr="0">
            <a:noAutofit/>
          </a:bodyPr>
          <a:lstStyle/>
          <a:p>
            <a:pPr lvl="0"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8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Community Food Availability Map: </a:t>
            </a:r>
            <a:br>
              <a:rPr lang="en-US" sz="28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Southwest Baltimore</a:t>
            </a:r>
            <a:endParaRPr lang="en-US" sz="2800" dirty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 household income: $24,946</a:t>
            </a:r>
          </a:p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Percent of households with no vehicles available: 52.8%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Image credit: Maryland </a:t>
            </a:r>
            <a:r>
              <a:rPr lang="en-US" dirty="0">
                <a:solidFill>
                  <a:srgbClr val="000000"/>
                </a:solidFill>
              </a:rPr>
              <a:t>Food System Map. Johns Hopkins Center for a Livable Future. http://mdfoodsystemmap.org/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Data source: Baltimore </a:t>
            </a:r>
            <a:r>
              <a:rPr lang="en-US" dirty="0">
                <a:solidFill>
                  <a:srgbClr val="000000"/>
                </a:solidFill>
              </a:rPr>
              <a:t>Neighborhood Indicators Alliance. Jacob France Institute. http://bniajfi.org/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8"/>
          <a:stretch/>
        </p:blipFill>
        <p:spPr>
          <a:xfrm>
            <a:off x="4572000" y="120700"/>
            <a:ext cx="4062950" cy="4876800"/>
          </a:xfrm>
          <a:prstGeom prst="rect">
            <a:avLst/>
          </a:prstGeom>
          <a:effectLst>
            <a:outerShdw blurRad="234950" dist="508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5403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0910"/>
            <a:ext cx="9144000" cy="2844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hape 88"/>
          <p:cNvSpPr txBox="1"/>
          <p:nvPr/>
        </p:nvSpPr>
        <p:spPr>
          <a:xfrm>
            <a:off x="1" y="560911"/>
            <a:ext cx="4514850" cy="2844800"/>
          </a:xfrm>
          <a:prstGeom prst="rect">
            <a:avLst/>
          </a:prstGeom>
          <a:noFill/>
          <a:ln>
            <a:noFill/>
          </a:ln>
        </p:spPr>
        <p:txBody>
          <a:bodyPr lIns="274320" tIns="91440" rIns="68575" bIns="91440" anchor="t" anchorCtr="0">
            <a:noAutofit/>
          </a:bodyPr>
          <a:lstStyle/>
          <a:p>
            <a:pPr lvl="0"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Community Food Availability Map: 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Roland Park</a:t>
            </a:r>
            <a:endParaRPr lang="en-US" sz="2800" b="0" i="0" u="none" strike="noStrike" cap="none" baseline="0" dirty="0" smtClean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Median household income: $104,481</a:t>
            </a:r>
          </a:p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Percent of households with no vehicles available: 4.4%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Image credit: Maryland </a:t>
            </a:r>
            <a:r>
              <a:rPr lang="en-US" dirty="0">
                <a:solidFill>
                  <a:srgbClr val="000000"/>
                </a:solidFill>
              </a:rPr>
              <a:t>Food System Map. Johns Hopkins Center for a Livable Future. http://mdfoodsystemmap.org/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Data source: Baltimore </a:t>
            </a:r>
            <a:r>
              <a:rPr lang="en-US" dirty="0">
                <a:solidFill>
                  <a:srgbClr val="000000"/>
                </a:solidFill>
              </a:rPr>
              <a:t>Neighborhood Indicators Alliance. Jacob France Institute. http://bniajfi.org/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8"/>
          <a:stretch/>
        </p:blipFill>
        <p:spPr>
          <a:xfrm>
            <a:off x="4572000" y="146281"/>
            <a:ext cx="4041648" cy="4851219"/>
          </a:xfrm>
          <a:prstGeom prst="rect">
            <a:avLst/>
          </a:prstGeom>
          <a:effectLst>
            <a:outerShdw blurRad="247650" dist="25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2725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8759120" cy="2603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Source: President’s Task Force on Food Assistance. 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Report of the President’s Task Force on Food Assistance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. Washington, DC; 1984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Photo credit: </a:t>
            </a:r>
            <a:r>
              <a:rPr lang="en-US" dirty="0">
                <a:solidFill>
                  <a:schemeClr val="bg1"/>
                </a:solidFill>
              </a:rPr>
              <a:t>Michael Milli, </a:t>
            </a:r>
            <a:r>
              <a:rPr lang="en-US" dirty="0" smtClean="0">
                <a:solidFill>
                  <a:schemeClr val="bg1"/>
                </a:solidFill>
              </a:rPr>
              <a:t>CLF.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74" y="1149350"/>
            <a:ext cx="5429250" cy="2844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hape 93"/>
          <p:cNvSpPr/>
          <p:nvPr/>
        </p:nvSpPr>
        <p:spPr>
          <a:xfrm>
            <a:off x="1857375" y="1276349"/>
            <a:ext cx="5429250" cy="2590800"/>
          </a:xfrm>
          <a:prstGeom prst="rect">
            <a:avLst/>
          </a:prstGeom>
          <a:noFill/>
          <a:ln>
            <a:noFill/>
          </a:ln>
        </p:spPr>
        <p:txBody>
          <a:bodyPr lIns="182880" tIns="91440" rIns="182880" bIns="9144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" sz="2800" b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“To many </a:t>
            </a:r>
            <a:r>
              <a:rPr lang="en" sz="2800" b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r>
              <a:rPr lang="en-US" sz="2800" b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2800" b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hunger means not just symptoms that can be diagnosed by a </a:t>
            </a:r>
            <a:r>
              <a:rPr lang="en" sz="2800" b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physician</a:t>
            </a:r>
            <a:r>
              <a:rPr lang="en-US" sz="2800" b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" sz="2800" b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 bespeaks the existence of a social, not a medical problem.”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483</Words>
  <Application>Microsoft Office PowerPoint</Application>
  <PresentationFormat>On-screen Show 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presentation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Security</dc:title>
  <dc:creator>Kim, Brent F.</dc:creator>
  <cp:lastModifiedBy>Kim, Brent F.</cp:lastModifiedBy>
  <cp:revision>49</cp:revision>
  <dcterms:modified xsi:type="dcterms:W3CDTF">2016-07-14T21:29:11Z</dcterms:modified>
</cp:coreProperties>
</file>