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8"/>
  </p:notesMasterIdLst>
  <p:sldIdLst>
    <p:sldId id="263" r:id="rId2"/>
    <p:sldId id="264" r:id="rId3"/>
    <p:sldId id="265" r:id="rId4"/>
    <p:sldId id="266" r:id="rId5"/>
    <p:sldId id="267" r:id="rId6"/>
    <p:sldId id="268" r:id="rId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C1A"/>
    <a:srgbClr val="3C621C"/>
    <a:srgbClr val="75BF37"/>
    <a:srgbClr val="416B1F"/>
    <a:srgbClr val="548927"/>
    <a:srgbClr val="361B3C"/>
    <a:srgbClr val="986417"/>
    <a:srgbClr val="7B6E0B"/>
    <a:srgbClr val="F2E167"/>
    <a:srgbClr val="9F6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156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/>
            </a:lvl1pPr>
            <a:lvl2pPr marL="0" marR="0" indent="0" algn="l" rtl="0">
              <a:spcBef>
                <a:spcPts val="0"/>
              </a:spcBef>
              <a:defRPr sz="1100" b="0" i="0" u="none" strike="noStrike" cap="none" baseline="0"/>
            </a:lvl2pPr>
            <a:lvl3pPr marL="0" marR="0" indent="0" algn="l" rtl="0">
              <a:spcBef>
                <a:spcPts val="0"/>
              </a:spcBef>
              <a:defRPr sz="1100" b="0" i="0" u="none" strike="noStrike" cap="none" baseline="0"/>
            </a:lvl3pPr>
            <a:lvl4pPr marL="0" marR="0" indent="0" algn="l" rtl="0">
              <a:spcBef>
                <a:spcPts val="0"/>
              </a:spcBef>
              <a:defRPr sz="1100" b="0" i="0" u="none" strike="noStrike" cap="none" baseline="0"/>
            </a:lvl4pPr>
            <a:lvl5pPr marL="0" marR="0" indent="0" algn="l" rtl="0">
              <a:spcBef>
                <a:spcPts val="0"/>
              </a:spcBef>
              <a:defRPr sz="1100" b="0" i="0" u="none" strike="noStrike" cap="none" baseline="0"/>
            </a:lvl5pPr>
            <a:lvl6pPr marL="0" marR="0" indent="0" algn="l" rtl="0">
              <a:spcBef>
                <a:spcPts val="0"/>
              </a:spcBef>
              <a:defRPr sz="1100" b="0" i="0" u="none" strike="noStrike" cap="none" baseline="0"/>
            </a:lvl6pPr>
            <a:lvl7pPr marL="0" marR="0" indent="0" algn="l" rtl="0">
              <a:spcBef>
                <a:spcPts val="0"/>
              </a:spcBef>
              <a:defRPr sz="1100" b="0" i="0" u="none" strike="noStrike" cap="none" baseline="0"/>
            </a:lvl7pPr>
            <a:lvl8pPr marL="0" marR="0" indent="0" algn="l" rtl="0">
              <a:spcBef>
                <a:spcPts val="0"/>
              </a:spcBef>
              <a:defRPr sz="1100" b="0" i="0" u="none" strike="noStrike" cap="none" baseline="0"/>
            </a:lvl8pPr>
            <a:lvl9pPr marL="0" marR="0" indent="0" algn="l" rtl="0">
              <a:spcBef>
                <a:spcPts val="0"/>
              </a:spcBef>
              <a:defRPr sz="1100" b="0" i="0" u="none" strike="noStrike" cap="none" baseline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576143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378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52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>
                <a:latin typeface="Calibri" panose="020F0502020204030204" pitchFamily="34" charset="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737150"/>
            <a:ext cx="8839200" cy="260350"/>
          </a:xfrm>
        </p:spPr>
        <p:txBody>
          <a:bodyPr bIns="0" anchor="b"/>
          <a:lstStyle>
            <a:lvl1pPr>
              <a:defRPr sz="800">
                <a:latin typeface="Calibri" panose="020F0502020204030204" pitchFamily="34" charset="0"/>
              </a:defRPr>
            </a:lvl1pPr>
            <a:lvl2pPr>
              <a:defRPr sz="800">
                <a:latin typeface="Calibri" panose="020F0502020204030204" pitchFamily="34" charset="0"/>
              </a:defRPr>
            </a:lvl2pPr>
            <a:lvl3pPr>
              <a:defRPr sz="800">
                <a:latin typeface="Calibri" panose="020F0502020204030204" pitchFamily="34" charset="0"/>
              </a:defRPr>
            </a:lvl3pPr>
            <a:lvl4pPr>
              <a:defRPr sz="800">
                <a:latin typeface="Calibri" panose="020F0502020204030204" pitchFamily="34" charset="0"/>
              </a:defRPr>
            </a:lvl4pPr>
            <a:lvl5pPr>
              <a:defRPr sz="8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63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>
                <a:latin typeface="Calibri" panose="020F0502020204030204" pitchFamily="34" charset="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>
                <a:latin typeface="Calibri" panose="020F0502020204030204" pitchFamily="34" charset="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737150"/>
            <a:ext cx="8839200" cy="260350"/>
          </a:xfrm>
        </p:spPr>
        <p:txBody>
          <a:bodyPr bIns="0" anchor="b"/>
          <a:lstStyle>
            <a:lvl1pPr>
              <a:defRPr sz="800">
                <a:latin typeface="Calibri" panose="020F0502020204030204" pitchFamily="34" charset="0"/>
              </a:defRPr>
            </a:lvl1pPr>
            <a:lvl2pPr>
              <a:defRPr sz="800">
                <a:latin typeface="Calibri" panose="020F0502020204030204" pitchFamily="34" charset="0"/>
              </a:defRPr>
            </a:lvl2pPr>
            <a:lvl3pPr>
              <a:defRPr sz="800">
                <a:latin typeface="Calibri" panose="020F0502020204030204" pitchFamily="34" charset="0"/>
              </a:defRPr>
            </a:lvl3pPr>
            <a:lvl4pPr>
              <a:defRPr sz="800">
                <a:latin typeface="Calibri" panose="020F0502020204030204" pitchFamily="34" charset="0"/>
              </a:defRPr>
            </a:lvl4pPr>
            <a:lvl5pPr>
              <a:defRPr sz="8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953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2pPr>
            <a:lvl3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3pPr>
            <a:lvl4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4pPr>
            <a:lvl5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5pPr>
            <a:lvl6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6pPr>
            <a:lvl7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7pPr>
            <a:lvl8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8pPr>
            <a:lvl9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Title</a:t>
            </a:r>
            <a:endParaRPr dirty="0"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dirty="0" smtClean="0"/>
              <a:t>Body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48861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lang="en-US" sz="1400" b="0" i="0" u="none" strike="noStrike" cap="none" baseline="0" dirty="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hnHopkins_info_0321-no text-0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7491" y="-11368"/>
            <a:ext cx="9151489" cy="2194180"/>
          </a:xfrm>
          <a:prstGeom prst="rect">
            <a:avLst/>
          </a:prstGeom>
          <a:solidFill>
            <a:srgbClr val="5DA4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 dirty="0"/>
          </a:p>
        </p:txBody>
      </p:sp>
      <p:sp>
        <p:nvSpPr>
          <p:cNvPr id="2" name="Subtitle 4"/>
          <p:cNvSpPr txBox="1">
            <a:spLocks/>
          </p:cNvSpPr>
          <p:nvPr/>
        </p:nvSpPr>
        <p:spPr>
          <a:xfrm>
            <a:off x="932062" y="639233"/>
            <a:ext cx="5341737" cy="1401233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3200" dirty="0" smtClean="0">
                <a:solidFill>
                  <a:srgbClr val="FFFFFF"/>
                </a:solidFill>
                <a:latin typeface="Calibri"/>
                <a:cs typeface="Calibri"/>
              </a:rPr>
              <a:t>Lesson 10</a:t>
            </a:r>
          </a:p>
          <a:p>
            <a:r>
              <a:rPr lang="en-US" sz="4400" b="1" dirty="0" smtClean="0">
                <a:solidFill>
                  <a:srgbClr val="FFFFFF"/>
                </a:solidFill>
                <a:latin typeface="Calibri"/>
                <a:cs typeface="Calibri"/>
              </a:rPr>
              <a:t>Decoding Food Labels</a:t>
            </a:r>
            <a:endParaRPr lang="en-US" sz="44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9892" y="4917015"/>
            <a:ext cx="2133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>
                <a:solidFill>
                  <a:schemeClr val="bg1"/>
                </a:solidFill>
                <a:latin typeface="Calibri"/>
                <a:cs typeface="Calibri"/>
              </a:rPr>
              <a:t>©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2016 Johns Hopkins University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287862" y="284895"/>
            <a:ext cx="1856138" cy="756506"/>
            <a:chOff x="6815667" y="284894"/>
            <a:chExt cx="2328333" cy="948959"/>
          </a:xfrm>
        </p:grpSpPr>
        <p:sp>
          <p:nvSpPr>
            <p:cNvPr id="7" name="Rectangle 6"/>
            <p:cNvSpPr/>
            <p:nvPr/>
          </p:nvSpPr>
          <p:spPr>
            <a:xfrm>
              <a:off x="6815667" y="284894"/>
              <a:ext cx="2328333" cy="948959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Foodspan FInal_White-on-Alpha-no-tagline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27335" y="295708"/>
              <a:ext cx="1904997" cy="927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150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2F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Nutrition Facts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1452"/>
            <a:ext cx="5295900" cy="3725698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US" sz="1800" dirty="0" smtClean="0">
                <a:solidFill>
                  <a:srgbClr val="FFFFFF"/>
                </a:solidFill>
              </a:rPr>
              <a:t>Federal law requires this label on most foods. </a:t>
            </a:r>
            <a:br>
              <a:rPr lang="en-US" sz="1800" dirty="0" smtClean="0">
                <a:solidFill>
                  <a:srgbClr val="FFFFFF"/>
                </a:solidFill>
              </a:rPr>
            </a:br>
            <a:r>
              <a:rPr lang="en-US" sz="1800" dirty="0" smtClean="0">
                <a:solidFill>
                  <a:srgbClr val="FFFFFF"/>
                </a:solidFill>
              </a:rPr>
              <a:t>Includes information about:</a:t>
            </a:r>
          </a:p>
          <a:p>
            <a:pPr marL="457200" lvl="0" indent="-342900">
              <a:spcAft>
                <a:spcPts val="5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" sz="1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Serving size</a:t>
            </a:r>
          </a:p>
          <a:p>
            <a:pPr marL="457200" lvl="0" indent="-342900">
              <a:spcAft>
                <a:spcPts val="5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" sz="1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Calories</a:t>
            </a:r>
            <a:endParaRPr lang="en"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>
              <a:spcAft>
                <a:spcPts val="5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" sz="1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Fats and cholesterol</a:t>
            </a:r>
            <a:endParaRPr lang="en"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>
              <a:spcAft>
                <a:spcPts val="5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" sz="1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Sodium</a:t>
            </a:r>
          </a:p>
          <a:p>
            <a:pPr marL="457200" lvl="0" indent="-342900">
              <a:spcAft>
                <a:spcPts val="5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" sz="1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Carbohydrates</a:t>
            </a:r>
          </a:p>
          <a:p>
            <a:pPr marL="457200" lvl="0" indent="-342900">
              <a:spcAft>
                <a:spcPts val="5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" sz="1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Fiber</a:t>
            </a:r>
          </a:p>
          <a:p>
            <a:pPr marL="457200" lvl="0" indent="-342900">
              <a:spcAft>
                <a:spcPts val="5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" sz="1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Sugars</a:t>
            </a:r>
          </a:p>
          <a:p>
            <a:pPr marL="457200" lvl="0" indent="-342900">
              <a:spcAft>
                <a:spcPts val="5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" sz="1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Protein</a:t>
            </a:r>
            <a:endParaRPr lang="en"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>
              <a:spcAft>
                <a:spcPts val="5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" sz="1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Vitamins and minerals</a:t>
            </a:r>
            <a:endParaRPr lang="en"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Photo credit: </a:t>
            </a:r>
            <a:r>
              <a:rPr lang="en-US" dirty="0" err="1" smtClean="0">
                <a:solidFill>
                  <a:srgbClr val="FFFFFF"/>
                </a:solidFill>
              </a:rPr>
              <a:t>CarrotNewYork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75" t="740" r="16121" b="98"/>
          <a:stretch/>
        </p:blipFill>
        <p:spPr>
          <a:xfrm>
            <a:off x="5363284" y="0"/>
            <a:ext cx="2519978" cy="5143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862307" y="0"/>
            <a:ext cx="329934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38157" y="0"/>
            <a:ext cx="329934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9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5C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Ingredients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1452"/>
            <a:ext cx="2657475" cy="3725698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US" sz="1800" dirty="0" smtClean="0">
                <a:solidFill>
                  <a:srgbClr val="FFFFFF"/>
                </a:solidFill>
              </a:rPr>
              <a:t>Listed in descending order by weight.</a:t>
            </a:r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Photo credit: Michael Milli, CLF.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5144053" y="0"/>
            <a:ext cx="3048188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3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USDA Organic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1452"/>
            <a:ext cx="3190875" cy="3725698"/>
          </a:xfrm>
        </p:spPr>
        <p:txBody>
          <a:bodyPr/>
          <a:lstStyle/>
          <a:p>
            <a:pPr>
              <a:spcAft>
                <a:spcPts val="500"/>
              </a:spcAft>
              <a:buClr>
                <a:schemeClr val="bg1"/>
              </a:buClr>
            </a:pPr>
            <a:r>
              <a:rPr lang="en-US" sz="1800" dirty="0" smtClean="0">
                <a:solidFill>
                  <a:srgbClr val="FFFFFF"/>
                </a:solidFill>
              </a:rPr>
              <a:t>Requirements include:</a:t>
            </a:r>
          </a:p>
          <a:p>
            <a:pPr marL="342900" indent="-285750">
              <a:spcAft>
                <a:spcPts val="5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FFFFFF"/>
                </a:solidFill>
              </a:rPr>
              <a:t>No synthetic fertilizers</a:t>
            </a:r>
          </a:p>
          <a:p>
            <a:pPr marL="342900" indent="-285750">
              <a:spcAft>
                <a:spcPts val="5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FFFFFF"/>
                </a:solidFill>
              </a:rPr>
              <a:t>Most pesticides are prohibited</a:t>
            </a:r>
          </a:p>
          <a:p>
            <a:pPr marL="342900" indent="-285750">
              <a:spcAft>
                <a:spcPts val="5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FFFFFF"/>
                </a:solidFill>
              </a:rPr>
              <a:t>No hormones </a:t>
            </a:r>
            <a:r>
              <a:rPr lang="en-US" sz="1800" dirty="0">
                <a:solidFill>
                  <a:srgbClr val="FFFFFF"/>
                </a:solidFill>
              </a:rPr>
              <a:t>or </a:t>
            </a:r>
            <a:r>
              <a:rPr lang="en-US" sz="1800" dirty="0" smtClean="0">
                <a:solidFill>
                  <a:srgbClr val="FFFFFF"/>
                </a:solidFill>
              </a:rPr>
              <a:t>antibiotics in animals</a:t>
            </a:r>
          </a:p>
          <a:p>
            <a:pPr marL="342900" indent="-285750">
              <a:spcAft>
                <a:spcPts val="5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FFFFFF"/>
                </a:solidFill>
              </a:rPr>
              <a:t>No genetically engineered organisms</a:t>
            </a:r>
          </a:p>
          <a:p>
            <a:pPr marL="342900" indent="-285750">
              <a:spcAft>
                <a:spcPts val="5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FFFFFF"/>
                </a:solidFill>
              </a:rPr>
              <a:t>Animals must be able to express certain natural behaviors (e.g., grazing)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Image credit: </a:t>
            </a:r>
            <a:r>
              <a:rPr lang="en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United States Department of Agriculture. USDA </a:t>
            </a:r>
            <a:r>
              <a:rPr lang="en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Organic </a:t>
            </a:r>
            <a:r>
              <a:rPr lang="en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Seal.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Shape 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59034" y="390554"/>
            <a:ext cx="4398522" cy="4398522"/>
          </a:xfrm>
          <a:prstGeom prst="rect">
            <a:avLst/>
          </a:prstGeom>
          <a:noFill/>
          <a:ln>
            <a:noFill/>
          </a:ln>
          <a:effectLst>
            <a:outerShdw blurRad="1524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8263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6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Natural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1452"/>
            <a:ext cx="3190875" cy="3725698"/>
          </a:xfrm>
        </p:spPr>
        <p:txBody>
          <a:bodyPr/>
          <a:lstStyle/>
          <a:p>
            <a:pPr>
              <a:spcAft>
                <a:spcPts val="500"/>
              </a:spcAft>
              <a:buClr>
                <a:schemeClr val="bg1"/>
              </a:buClr>
            </a:pPr>
            <a:r>
              <a:rPr lang="en-US" sz="1800" dirty="0" smtClean="0">
                <a:solidFill>
                  <a:srgbClr val="FFFFFF"/>
                </a:solidFill>
              </a:rPr>
              <a:t>No:</a:t>
            </a:r>
          </a:p>
          <a:p>
            <a:pPr marL="342900" indent="-285750">
              <a:spcAft>
                <a:spcPts val="5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FFFFFF"/>
                </a:solidFill>
              </a:rPr>
              <a:t>Artificial colors</a:t>
            </a:r>
          </a:p>
          <a:p>
            <a:pPr marL="342900" indent="-285750">
              <a:spcAft>
                <a:spcPts val="5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FFFFFF"/>
                </a:solidFill>
              </a:rPr>
              <a:t>Artificial flavors</a:t>
            </a:r>
          </a:p>
          <a:p>
            <a:pPr marL="342900" indent="-285750">
              <a:spcAft>
                <a:spcPts val="5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FFFFFF"/>
                </a:solidFill>
              </a:rPr>
              <a:t>Synthetic ingredients</a:t>
            </a:r>
          </a:p>
          <a:p>
            <a:pPr marL="57150">
              <a:spcAft>
                <a:spcPts val="500"/>
              </a:spcAft>
              <a:buClr>
                <a:schemeClr val="bg1"/>
              </a:buClr>
            </a:pPr>
            <a:endParaRPr lang="en-US" sz="1800" dirty="0" smtClean="0">
              <a:solidFill>
                <a:srgbClr val="FFFFFF"/>
              </a:solidFill>
            </a:endParaRPr>
          </a:p>
          <a:p>
            <a:pPr marL="57150">
              <a:spcAft>
                <a:spcPts val="1200"/>
              </a:spcAft>
              <a:buClr>
                <a:schemeClr val="bg1"/>
              </a:buClr>
            </a:pPr>
            <a:r>
              <a:rPr lang="en-US" sz="1800" dirty="0" smtClean="0">
                <a:solidFill>
                  <a:srgbClr val="FFFFFF"/>
                </a:solidFill>
              </a:rPr>
              <a:t>These FDA standards are not enforced.</a:t>
            </a:r>
            <a:endParaRPr lang="en-US" sz="1800" dirty="0">
              <a:solidFill>
                <a:srgbClr val="FFFFFF"/>
              </a:solidFill>
            </a:endParaRPr>
          </a:p>
          <a:p>
            <a:pPr marL="57150">
              <a:spcAft>
                <a:spcPts val="1200"/>
              </a:spcAft>
              <a:buClr>
                <a:schemeClr val="bg1"/>
              </a:buClr>
            </a:pPr>
            <a:r>
              <a:rPr lang="en-US" sz="1800" dirty="0" smtClean="0">
                <a:solidFill>
                  <a:srgbClr val="FFFFFF"/>
                </a:solidFill>
              </a:rPr>
              <a:t>USDA regulates the label on meat and poultry products.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Photo credit</a:t>
            </a:r>
            <a:r>
              <a:rPr lang="en-US" dirty="0">
                <a:solidFill>
                  <a:srgbClr val="FFFFFF"/>
                </a:solidFill>
              </a:rPr>
              <a:t>: Quinn </a:t>
            </a:r>
            <a:r>
              <a:rPr lang="en-US" dirty="0" err="1" smtClean="0">
                <a:solidFill>
                  <a:srgbClr val="FFFFFF"/>
                </a:solidFill>
              </a:rPr>
              <a:t>Dombrowski</a:t>
            </a:r>
            <a:r>
              <a:rPr lang="en-US" dirty="0" smtClean="0">
                <a:solidFill>
                  <a:srgbClr val="FFFFFF"/>
                </a:solidFill>
              </a:rPr>
              <a:t>, 2009. Flickr. Creative Commons CC BY-SA 2.0.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4616" y="0"/>
            <a:ext cx="3857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0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1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9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0875" y="0"/>
            <a:ext cx="500136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881"/>
            <a:ext cx="2505075" cy="1860947"/>
          </a:xfrm>
        </p:spPr>
        <p:txBody>
          <a:bodyPr anchor="t"/>
          <a:lstStyle/>
          <a:p>
            <a:r>
              <a:rPr lang="en-US" dirty="0" smtClean="0">
                <a:solidFill>
                  <a:srgbClr val="FFFFFF"/>
                </a:solidFill>
              </a:rPr>
              <a:t>Third-party labels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Photo credit</a:t>
            </a:r>
            <a:r>
              <a:rPr lang="en-US" dirty="0">
                <a:solidFill>
                  <a:srgbClr val="FFFFFF"/>
                </a:solidFill>
              </a:rPr>
              <a:t>: </a:t>
            </a:r>
            <a:r>
              <a:rPr lang="en-US" dirty="0" smtClean="0">
                <a:solidFill>
                  <a:srgbClr val="FFFFFF"/>
                </a:solidFill>
              </a:rPr>
              <a:t>James Duncan.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68643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slide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141</Words>
  <Application>Microsoft Office PowerPoint</Application>
  <PresentationFormat>On-screen Show (16:9)</PresentationFormat>
  <Paragraphs>37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presentation slides</vt:lpstr>
      <vt:lpstr>PowerPoint Presentation</vt:lpstr>
      <vt:lpstr>Nutrition Facts</vt:lpstr>
      <vt:lpstr>Ingredients</vt:lpstr>
      <vt:lpstr>USDA Organic</vt:lpstr>
      <vt:lpstr>Natural</vt:lpstr>
      <vt:lpstr>Third-party labels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we know which food labels are trustworthy?</dc:title>
  <cp:lastModifiedBy>Kim, Brent F.</cp:lastModifiedBy>
  <cp:revision>34</cp:revision>
  <dcterms:modified xsi:type="dcterms:W3CDTF">2016-07-14T21:27:54Z</dcterms:modified>
</cp:coreProperties>
</file>