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1" r:id="rId2"/>
    <p:sldId id="274" r:id="rId3"/>
    <p:sldId id="276" r:id="rId4"/>
    <p:sldId id="279" r:id="rId5"/>
    <p:sldId id="278" r:id="rId6"/>
    <p:sldId id="280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pos="2304">
          <p15:clr>
            <a:srgbClr val="A4A3A4"/>
          </p15:clr>
        </p15:guide>
        <p15:guide id="5" orient="horz" pos="1519">
          <p15:clr>
            <a:srgbClr val="A4A3A4"/>
          </p15:clr>
        </p15:guide>
        <p15:guide id="6" pos="3600">
          <p15:clr>
            <a:srgbClr val="A4A3A4"/>
          </p15:clr>
        </p15:guide>
        <p15:guide id="7" pos="55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O'Donnell" initials="" lastIdx="1" clrIdx="0"/>
  <p:cmAuthor id="1" name="Aaron O'Donnell" initials="A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618C"/>
    <a:srgbClr val="000000"/>
    <a:srgbClr val="165833"/>
    <a:srgbClr val="376230"/>
    <a:srgbClr val="5DA450"/>
    <a:srgbClr val="97C238"/>
    <a:srgbClr val="7B983A"/>
    <a:srgbClr val="C65255"/>
    <a:srgbClr val="7E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192" y="180"/>
      </p:cViewPr>
      <p:guideLst>
        <p:guide orient="horz" pos="1620"/>
        <p:guide pos="2880"/>
        <p:guide orient="horz" pos="1728"/>
        <p:guide pos="2304"/>
        <p:guide orient="horz" pos="1519"/>
        <p:guide pos="3600"/>
        <p:guide pos="55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BD042-4172-4B24-9432-9299E7E7171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4090-4B3B-4D58-BEBF-5A12A012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694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88F5A17-F371-0D4B-AF34-20E71D480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1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9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514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84"/>
            <a:ext cx="4917014" cy="5154868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209550" y="456556"/>
            <a:ext cx="4362450" cy="2610494"/>
          </a:xfrm>
          <a:prstGeom prst="rect">
            <a:avLst/>
          </a:prstGeom>
        </p:spPr>
        <p:txBody>
          <a:bodyPr/>
          <a:lstStyle>
            <a:lvl1pPr marL="127127" indent="-127127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94330" indent="-228589" algn="l" defTabSz="365742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914355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80096" indent="-182871" algn="l" defTabSz="365742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645838" indent="-182871" algn="l" defTabSz="365742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011579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321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063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05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Lesson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FFFFFF"/>
                </a:solidFill>
                <a:latin typeface="Calibri"/>
                <a:cs typeface="Calibri"/>
              </a:rPr>
              <a:t>Exploring the  Food System</a:t>
            </a:r>
            <a:endParaRPr lang="en-US" sz="5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787" y="1"/>
            <a:ext cx="4520213" cy="5149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46" y="491066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  <a:latin typeface="Calibri"/>
                <a:cs typeface="Calibri"/>
              </a:rPr>
              <a:t>©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2016 Johns Hopkins University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4192011"/>
            <a:ext cx="1856138" cy="756506"/>
            <a:chOff x="6815667" y="284894"/>
            <a:chExt cx="2328333" cy="948959"/>
          </a:xfrm>
        </p:grpSpPr>
        <p:sp>
          <p:nvSpPr>
            <p:cNvPr id="8" name="Rectangle 7"/>
            <p:cNvSpPr/>
            <p:nvPr/>
          </p:nvSpPr>
          <p:spPr>
            <a:xfrm>
              <a:off x="6815667" y="284894"/>
              <a:ext cx="2328333" cy="94895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Foodspan FInal_White-on-Alpha-no-taglin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4822" y="295708"/>
              <a:ext cx="1904997" cy="927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7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6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9" y="0"/>
            <a:ext cx="4669156" cy="51435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0415" y="859194"/>
            <a:ext cx="2435635" cy="32060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Crop production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animal </a:t>
            </a:r>
            <a:b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production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Seafood production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chain workers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Climate change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Agroecology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distribution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safety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0087" y="859194"/>
            <a:ext cx="232949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indent="-2286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processing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labeling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marketing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environments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waste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Hunger and </a:t>
            </a:r>
            <a:b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insecurity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 smtClean="0">
                <a:solidFill>
                  <a:schemeClr val="bg1"/>
                </a:solidFill>
                <a:latin typeface="Calibri"/>
                <a:cs typeface="Calibri"/>
              </a:rPr>
              <a:t>Food policy</a:t>
            </a:r>
            <a:endParaRPr lang="en-US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Shape 33"/>
          <p:cNvSpPr txBox="1">
            <a:spLocks/>
          </p:cNvSpPr>
          <p:nvPr/>
        </p:nvSpPr>
        <p:spPr>
          <a:xfrm>
            <a:off x="250415" y="151311"/>
            <a:ext cx="4169185" cy="666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>
              <a:buSzPct val="25000"/>
              <a:buFont typeface="Calibri"/>
              <a:buNone/>
            </a:pPr>
            <a:r>
              <a:rPr lang="en-US" sz="3000" dirty="0" err="1" smtClean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FoodSpan</a:t>
            </a:r>
            <a:r>
              <a:rPr lang="en-US" sz="3000" dirty="0" smtClean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Infographic</a:t>
            </a:r>
            <a:endParaRPr lang="en" sz="3000" dirty="0">
              <a:solidFill>
                <a:srgbClr val="FFFFFF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356" y="0"/>
            <a:ext cx="4529644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491" y="3173788"/>
            <a:ext cx="7760841" cy="1563362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 credit: Kathrin </a:t>
            </a:r>
            <a:r>
              <a:rPr lang="en-US" dirty="0">
                <a:solidFill>
                  <a:schemeClr val="bg1"/>
                </a:solidFill>
              </a:rPr>
              <a:t>&amp; Stefan </a:t>
            </a:r>
            <a:r>
              <a:rPr lang="en-US" dirty="0" smtClean="0">
                <a:solidFill>
                  <a:schemeClr val="bg1"/>
                </a:solidFill>
              </a:rPr>
              <a:t>Marks. Redwood Forest Morning. Flickr. </a:t>
            </a:r>
            <a:r>
              <a:rPr lang="en-US" dirty="0">
                <a:solidFill>
                  <a:schemeClr val="bg1"/>
                </a:solidFill>
              </a:rPr>
              <a:t>Creative Commons </a:t>
            </a:r>
            <a:r>
              <a:rPr lang="en-US" dirty="0" smtClean="0">
                <a:solidFill>
                  <a:schemeClr val="bg1"/>
                </a:solidFill>
              </a:rPr>
              <a:t>CC </a:t>
            </a:r>
            <a:r>
              <a:rPr lang="en-US" dirty="0">
                <a:solidFill>
                  <a:schemeClr val="bg1"/>
                </a:solidFill>
              </a:rPr>
              <a:t>BY-NC-ND </a:t>
            </a:r>
            <a:r>
              <a:rPr lang="en-US" dirty="0" smtClean="0">
                <a:solidFill>
                  <a:schemeClr val="bg1"/>
                </a:solidFill>
              </a:rPr>
              <a:t>2.0.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88381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“When we try to pick out anything by itself, we find it hitched to everything else in the universe.” </a:t>
            </a:r>
            <a:b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– John Muir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 Placeholder 90"/>
          <p:cNvSpPr txBox="1">
            <a:spLocks/>
          </p:cNvSpPr>
          <p:nvPr/>
        </p:nvSpPr>
        <p:spPr>
          <a:xfrm>
            <a:off x="0" y="4882273"/>
            <a:ext cx="9144000" cy="261228"/>
          </a:xfrm>
          <a:prstGeom prst="rect">
            <a:avLst/>
          </a:prstGeom>
        </p:spPr>
        <p:txBody>
          <a:bodyPr lIns="51206" tIns="25603" rIns="51206" bIns="25603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6398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1" cy="514807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4573"/>
            <a:ext cx="9144001" cy="514349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" y="205978"/>
            <a:ext cx="8473440" cy="5799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Washington Apple Supply Chain</a:t>
            </a:r>
            <a:endParaRPr lang="en-US" sz="2800" b="1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360" y="4737150"/>
            <a:ext cx="8778240" cy="2603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Adapted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with permission, from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Discovering the Food System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www.hort.cornell.edu/foodsys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/.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Photo credit</a:t>
            </a:r>
            <a:r>
              <a:rPr lang="en-US" dirty="0">
                <a:solidFill>
                  <a:schemeClr val="bg1"/>
                </a:solidFill>
              </a:rPr>
              <a:t>: Apple and Pear Australia </a:t>
            </a:r>
            <a:r>
              <a:rPr lang="en-US" dirty="0" smtClean="0">
                <a:solidFill>
                  <a:schemeClr val="bg1"/>
                </a:solidFill>
              </a:rPr>
              <a:t>Ltd. Flickr. Creative Commons CC-BY 2.0.</a:t>
            </a:r>
            <a:endParaRPr 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22957" y="3604367"/>
            <a:ext cx="1904114" cy="11054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Composting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Discarded apples can be composted and used to help more apples grow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711123" y="3602966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Disposing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Throughout the life cycle, some apples and parts of apples are discarded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502692" y="3602966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Consuming</a:t>
            </a:r>
            <a:r>
              <a:rPr lang="en-US" sz="1200" b="1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Apples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are eaten</a:t>
            </a: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2194972" y="3934989"/>
            <a:ext cx="463581" cy="547106"/>
          </a:xfrm>
          <a:prstGeom prst="rightArrow">
            <a:avLst>
              <a:gd name="adj1" fmla="val 45139"/>
              <a:gd name="adj2" fmla="val 54206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95959" y="3602966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Preparing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Apples can be eaten whole, added to salads, cooked in pies, etc.</a:t>
            </a:r>
          </a:p>
          <a:p>
            <a:pPr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95959" y="2248492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Retailing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sold in a variety of stores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10800000">
            <a:off x="2020619" y="2505354"/>
            <a:ext cx="482073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502692" y="2248492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Packaging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 err="1" smtClean="0">
                <a:solidFill>
                  <a:schemeClr val="bg1"/>
                </a:solidFill>
                <a:latin typeface="Calibri"/>
                <a:cs typeface="Calibri"/>
              </a:rPr>
              <a:t>Packaging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 depends on how the apples are processed, if at all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 rot="10800000">
            <a:off x="4227778" y="2505354"/>
            <a:ext cx="483345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711123" y="2248492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Processing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Some apples </a:t>
            </a:r>
            <a:r>
              <a:rPr lang="en-US" sz="1100" dirty="0" smtClean="0">
                <a:solidFill>
                  <a:schemeClr val="bg1"/>
                </a:solidFill>
                <a:latin typeface="Calibri"/>
                <a:cs typeface="Calibri"/>
              </a:rPr>
              <a:t>may be canned or made into applesauce, pie filling, etc.</a:t>
            </a:r>
            <a:endParaRPr lang="en-US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 rot="10800000">
            <a:off x="6419459" y="2505354"/>
            <a:ext cx="503498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922957" y="2248492"/>
            <a:ext cx="1904114" cy="11054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Distributing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Apples are transported up to thousands of miles in refrigerated trucks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5400000">
            <a:off x="7690952" y="1828001"/>
            <a:ext cx="302301" cy="664739"/>
          </a:xfrm>
          <a:prstGeom prst="rightArrow">
            <a:avLst>
              <a:gd name="adj1" fmla="val 45139"/>
              <a:gd name="adj2" fmla="val 68891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6922957" y="903813"/>
            <a:ext cx="1904114" cy="11054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Packing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sorted and packed into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40-pound cartons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6615236" y="1161275"/>
            <a:ext cx="457699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711123" y="903813"/>
            <a:ext cx="1904114" cy="110680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Washing, grading, waxing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 wax coating helps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keep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crisp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406805" y="1161275"/>
            <a:ext cx="458907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02692" y="903813"/>
            <a:ext cx="1904114" cy="110680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Harvesting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picked by hand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200072" y="1161275"/>
            <a:ext cx="458481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5959" y="903813"/>
            <a:ext cx="1904114" cy="110680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Growing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grow on trees in orchards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5400000">
            <a:off x="1096831" y="3174080"/>
            <a:ext cx="302301" cy="664739"/>
          </a:xfrm>
          <a:prstGeom prst="rightArrow">
            <a:avLst>
              <a:gd name="adj1" fmla="val 45139"/>
              <a:gd name="adj2" fmla="val 68891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8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4984"/>
          <a:stretch/>
        </p:blipFill>
        <p:spPr>
          <a:xfrm>
            <a:off x="-6098" y="907"/>
            <a:ext cx="9150098" cy="51480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573"/>
            <a:ext cx="9144001" cy="5143499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8584101" y="2456945"/>
            <a:ext cx="488484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735786" y="2184649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producing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6437084" y="2456415"/>
            <a:ext cx="382231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 rot="2400000">
            <a:off x="6200077" y="1811120"/>
            <a:ext cx="829173" cy="445229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588770" y="218464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feed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processing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03624" y="995209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Chick hatchery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producing</a:t>
            </a:r>
            <a:endParaRPr lang="en-US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165562" y="2456415"/>
            <a:ext cx="569934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 rot="2400000">
            <a:off x="4093451" y="1837988"/>
            <a:ext cx="717710" cy="445229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9200000">
            <a:off x="4023772" y="3115800"/>
            <a:ext cx="829173" cy="445229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445055" y="99520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Soy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harvesting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445055" y="218464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Corn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harvesting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45055" y="3382753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Fish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harvesting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360" y="4737150"/>
            <a:ext cx="8778240" cy="260350"/>
          </a:xfrm>
        </p:spPr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Distribution steps not shown. Adapted from Pelletier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N.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Environmental performance in the US broiler poultry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sector: Life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cycle energy use and greenhouse gas, ozone depleting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, acidifying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eutrophying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emissions. </a:t>
            </a: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Agricultural Systems,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2008; 98, 67-73. Photo credit: Farm Sanctuary. www.farmsanctuary.org.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151303" y="1222947"/>
            <a:ext cx="445047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151304" y="2456415"/>
            <a:ext cx="445043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2990" y="99520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Soy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growing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2990" y="218464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Corn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growing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213360" y="205978"/>
            <a:ext cx="8473440" cy="5799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Broiler Chicken Supply Chain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8934" y="3497836"/>
            <a:ext cx="3195066" cy="99977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80" y="3556443"/>
            <a:ext cx="3060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This example represents  the prevailing industrial model of poultry production in the U.S.  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4984"/>
          <a:stretch/>
        </p:blipFill>
        <p:spPr>
          <a:xfrm>
            <a:off x="-6098" y="907"/>
            <a:ext cx="9150098" cy="5148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573"/>
            <a:ext cx="9144001" cy="5143499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358" y="4737150"/>
            <a:ext cx="8778241" cy="260350"/>
          </a:xfrm>
        </p:spPr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Distribution steps not shown. Adapted from Pelletier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N.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Environmental performance in the US broiler poultry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sector: Life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cycle energy use and greenhouse gas, ozone depleting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, acidifying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eutrophying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emissions. </a:t>
            </a: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Agricultural Systems,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2008; 98, 67-73. Photo credit: Farm Sanctuary. www.farmsanctuary.org.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213360" y="205978"/>
            <a:ext cx="8473440" cy="5799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Broiler Chicken Supply Chain (continued)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50606" y="3497836"/>
            <a:ext cx="4293394" cy="99977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50555" y="3556443"/>
            <a:ext cx="4122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In this example, the </a:t>
            </a: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chicken is minimally processed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Foods such as chicken nuggets would require additional processing steps.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6886345" y="2185854"/>
            <a:ext cx="1800455" cy="952474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Consuming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6574996" y="2449379"/>
            <a:ext cx="484788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4774541" y="2184649"/>
            <a:ext cx="1800455" cy="9536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Preparing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4486789" y="2449379"/>
            <a:ext cx="463766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686334" y="2184649"/>
            <a:ext cx="1800455" cy="9536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Retailing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2420572" y="2449379"/>
            <a:ext cx="443093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620118" y="2184649"/>
            <a:ext cx="1800455" cy="9536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Processing</a:t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54357" y="2449379"/>
            <a:ext cx="443093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7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277</Words>
  <Application>Microsoft Office PowerPoint</Application>
  <PresentationFormat>On-screen Show (16:9)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presentation slides</vt:lpstr>
      <vt:lpstr>PowerPoint Presentation</vt:lpstr>
      <vt:lpstr>PowerPoint Presentation</vt:lpstr>
      <vt:lpstr>PowerPoint Presentation</vt:lpstr>
      <vt:lpstr>Washington Apple Supply Chain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test your brand recognition!</dc:title>
  <dc:creator>Kim, Brent F.</dc:creator>
  <cp:lastModifiedBy>Kim, Brent F.</cp:lastModifiedBy>
  <cp:revision>68</cp:revision>
  <dcterms:modified xsi:type="dcterms:W3CDTF">2016-07-14T21:30:08Z</dcterms:modified>
</cp:coreProperties>
</file>