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58" r:id="rId2"/>
    <p:sldId id="279" r:id="rId3"/>
    <p:sldId id="259" r:id="rId4"/>
    <p:sldId id="261" r:id="rId5"/>
    <p:sldId id="262" r:id="rId6"/>
    <p:sldId id="263" r:id="rId7"/>
    <p:sldId id="277" r:id="rId8"/>
    <p:sldId id="264" r:id="rId9"/>
    <p:sldId id="280" r:id="rId10"/>
    <p:sldId id="265" r:id="rId11"/>
    <p:sldId id="269" r:id="rId12"/>
    <p:sldId id="270" r:id="rId13"/>
    <p:sldId id="276" r:id="rId14"/>
    <p:sldId id="271" r:id="rId15"/>
    <p:sldId id="272" r:id="rId16"/>
    <p:sldId id="273" r:id="rId17"/>
    <p:sldId id="266" r:id="rId18"/>
    <p:sldId id="278" r:id="rId19"/>
    <p:sldId id="267" r:id="rId20"/>
    <p:sldId id="268" r:id="rId21"/>
    <p:sldId id="274" r:id="rId22"/>
    <p:sldId id="275" r:id="rId2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034" autoAdjust="0"/>
  </p:normalViewPr>
  <p:slideViewPr>
    <p:cSldViewPr snapToGrid="0" snapToObjects="1">
      <p:cViewPr>
        <p:scale>
          <a:sx n="100" d="100"/>
          <a:sy n="100" d="100"/>
        </p:scale>
        <p:origin x="1302" y="-6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0F98ADE-DCEB-4825-A152-E23EA51E3D85}" type="datetimeFigureOut">
              <a:rPr lang="en-US" smtClean="0"/>
              <a:t>8/1/2017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B0B1689-7E05-4AF6-B9DE-B10221203086}" type="slidenum">
              <a:rPr lang="en-US" smtClean="0"/>
              <a:t>‹#›</a:t>
            </a:fld>
            <a:endParaRPr lang="en-US"/>
          </a:p>
        </p:txBody>
      </p:sp>
    </p:spTree>
    <p:extLst>
      <p:ext uri="{BB962C8B-B14F-4D97-AF65-F5344CB8AC3E}">
        <p14:creationId xmlns:p14="http://schemas.microsoft.com/office/powerpoint/2010/main" val="1865706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55B47F2-9493-4FE3-8BD2-1A7773F9C38F}" type="datetimeFigureOut">
              <a:rPr lang="en-US" smtClean="0"/>
              <a:t>8/1/2017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CABEA9C-0337-44A1-B3E3-4D40AA9E4301}" type="slidenum">
              <a:rPr lang="en-US" smtClean="0"/>
              <a:t>‹#›</a:t>
            </a:fld>
            <a:endParaRPr lang="en-US"/>
          </a:p>
        </p:txBody>
      </p:sp>
    </p:spTree>
    <p:extLst>
      <p:ext uri="{BB962C8B-B14F-4D97-AF65-F5344CB8AC3E}">
        <p14:creationId xmlns:p14="http://schemas.microsoft.com/office/powerpoint/2010/main" val="3075148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1</a:t>
            </a:fld>
            <a:endParaRPr lang="en-US"/>
          </a:p>
        </p:txBody>
      </p:sp>
    </p:spTree>
    <p:extLst>
      <p:ext uri="{BB962C8B-B14F-4D97-AF65-F5344CB8AC3E}">
        <p14:creationId xmlns:p14="http://schemas.microsoft.com/office/powerpoint/2010/main" val="1300175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a:p>
            <a:pPr defTabSz="465887">
              <a:defRPr/>
            </a:pPr>
            <a:r>
              <a:rPr lang="en-US" dirty="0"/>
              <a:t>Electronic cigarette users say that a reason they like the product is because they can choose the level of nicotine they wish to inhale. However, there have been several cases of mislabeling the level of nicotine in a </a:t>
            </a:r>
            <a:r>
              <a:rPr lang="en-US" dirty="0" smtClean="0"/>
              <a:t>product.</a:t>
            </a:r>
            <a:r>
              <a:rPr lang="en-US" baseline="0" dirty="0" smtClean="0"/>
              <a:t> T</a:t>
            </a:r>
            <a:r>
              <a:rPr lang="en-US" dirty="0" smtClean="0"/>
              <a:t>herefore</a:t>
            </a:r>
            <a:r>
              <a:rPr lang="en-US" dirty="0"/>
              <a:t>, they are not actually choosing AND in most cases do not know what they are even inhaling. </a:t>
            </a:r>
          </a:p>
          <a:p>
            <a:pPr defTabSz="465887">
              <a:defRPr/>
            </a:pPr>
            <a:endParaRPr lang="en-US" dirty="0"/>
          </a:p>
          <a:p>
            <a:r>
              <a:rPr lang="en-US" dirty="0"/>
              <a:t>E-cigs still are addictive because they contain the ingredient nicotine. So, even if someone stops smoking cigarettes, they still may be addicted to nicotine contained in electronic cigarettes, which also is a toxic agent. </a:t>
            </a:r>
          </a:p>
        </p:txBody>
      </p:sp>
      <p:sp>
        <p:nvSpPr>
          <p:cNvPr id="4" name="Slide Number Placeholder 3"/>
          <p:cNvSpPr>
            <a:spLocks noGrp="1"/>
          </p:cNvSpPr>
          <p:nvPr>
            <p:ph type="sldNum" sz="quarter" idx="10"/>
          </p:nvPr>
        </p:nvSpPr>
        <p:spPr/>
        <p:txBody>
          <a:bodyPr/>
          <a:lstStyle/>
          <a:p>
            <a:fld id="{5CABEA9C-0337-44A1-B3E3-4D40AA9E4301}" type="slidenum">
              <a:rPr lang="en-US" smtClean="0"/>
              <a:t>10</a:t>
            </a:fld>
            <a:endParaRPr lang="en-US"/>
          </a:p>
        </p:txBody>
      </p:sp>
    </p:spTree>
    <p:extLst>
      <p:ext uri="{BB962C8B-B14F-4D97-AF65-F5344CB8AC3E}">
        <p14:creationId xmlns:p14="http://schemas.microsoft.com/office/powerpoint/2010/main" val="1315641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a:p>
            <a:pPr defTabSz="465887">
              <a:defRPr/>
            </a:pPr>
            <a:r>
              <a:rPr lang="en-US" dirty="0"/>
              <a:t>Although there are numerous </a:t>
            </a:r>
            <a:r>
              <a:rPr lang="en-US" dirty="0" smtClean="0"/>
              <a:t>discussions and claims that seem to say</a:t>
            </a:r>
            <a:r>
              <a:rPr lang="en-US" baseline="0" dirty="0" smtClean="0"/>
              <a:t> e-cigs help people stop smoking</a:t>
            </a:r>
            <a:r>
              <a:rPr lang="en-US" dirty="0" smtClean="0"/>
              <a:t>, there </a:t>
            </a:r>
            <a:r>
              <a:rPr lang="en-US" dirty="0"/>
              <a:t>is NO scientific proof to support this claim.</a:t>
            </a:r>
          </a:p>
        </p:txBody>
      </p:sp>
      <p:sp>
        <p:nvSpPr>
          <p:cNvPr id="4" name="Slide Number Placeholder 3"/>
          <p:cNvSpPr>
            <a:spLocks noGrp="1"/>
          </p:cNvSpPr>
          <p:nvPr>
            <p:ph type="sldNum" sz="quarter" idx="10"/>
          </p:nvPr>
        </p:nvSpPr>
        <p:spPr/>
        <p:txBody>
          <a:bodyPr/>
          <a:lstStyle/>
          <a:p>
            <a:fld id="{5CABEA9C-0337-44A1-B3E3-4D40AA9E4301}" type="slidenum">
              <a:rPr lang="en-US" smtClean="0"/>
              <a:t>11</a:t>
            </a:fld>
            <a:endParaRPr lang="en-US"/>
          </a:p>
        </p:txBody>
      </p:sp>
    </p:spTree>
    <p:extLst>
      <p:ext uri="{BB962C8B-B14F-4D97-AF65-F5344CB8AC3E}">
        <p14:creationId xmlns:p14="http://schemas.microsoft.com/office/powerpoint/2010/main" val="4285436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cover</a:t>
            </a:r>
            <a:r>
              <a:rPr lang="en-US" baseline="0" dirty="0" smtClean="0"/>
              <a:t> up or mask the toxic agents found in electronic cigarettes, tobacco companies encourage and promote the use of fruity flavors, which are particularly attractive to youth.</a:t>
            </a:r>
          </a:p>
          <a:p>
            <a:endParaRPr lang="en-US" baseline="0" dirty="0" smtClean="0"/>
          </a:p>
          <a:p>
            <a:r>
              <a:rPr lang="en-US" baseline="0" dirty="0" smtClean="0"/>
              <a:t>It is illegal to sell flavored cigarettes, however, there are no such restrictions for Other Tobacco Products.  Although you cannot smell or taste the bitter and harsh tobacco, the toxic agents still can harm your health and lead to breathing complications, particularly with your sinuses, throat and lungs.</a:t>
            </a:r>
            <a:endParaRPr lang="en-US" dirty="0" smtClean="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12</a:t>
            </a:fld>
            <a:endParaRPr lang="en-US"/>
          </a:p>
        </p:txBody>
      </p:sp>
    </p:spTree>
    <p:extLst>
      <p:ext uri="{BB962C8B-B14F-4D97-AF65-F5344CB8AC3E}">
        <p14:creationId xmlns:p14="http://schemas.microsoft.com/office/powerpoint/2010/main" val="332451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BEA9C-0337-44A1-B3E3-4D40AA9E4301}" type="slidenum">
              <a:rPr lang="en-US" smtClean="0"/>
              <a:t>13</a:t>
            </a:fld>
            <a:endParaRPr lang="en-US"/>
          </a:p>
        </p:txBody>
      </p:sp>
    </p:spTree>
    <p:extLst>
      <p:ext uri="{BB962C8B-B14F-4D97-AF65-F5344CB8AC3E}">
        <p14:creationId xmlns:p14="http://schemas.microsoft.com/office/powerpoint/2010/main" val="2016651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look at cigars,</a:t>
            </a:r>
            <a:r>
              <a:rPr lang="en-US" baseline="0" dirty="0" smtClean="0"/>
              <a:t> </a:t>
            </a:r>
            <a:r>
              <a:rPr lang="en-US" dirty="0" smtClean="0"/>
              <a:t>another alternative tobacco product.</a:t>
            </a:r>
          </a:p>
          <a:p>
            <a:endParaRPr lang="en-US" baseline="0" dirty="0" smtClean="0"/>
          </a:p>
          <a:p>
            <a:r>
              <a:rPr lang="en-US" baseline="0" dirty="0" smtClean="0"/>
              <a:t>The FDA uses three primary classifications of cigars based on their weight.</a:t>
            </a:r>
          </a:p>
          <a:p>
            <a:endParaRPr lang="en-US" baseline="0" dirty="0" smtClean="0"/>
          </a:p>
          <a:p>
            <a:r>
              <a:rPr lang="en-US" baseline="0" dirty="0" smtClean="0"/>
              <a:t>The smallest cigar is known as a little cigars.  They look very similar to a cigarette and many contain a filter on the end but these filters have not been scientifically shown to filter out the harmful agents of the cigar smoke. </a:t>
            </a:r>
          </a:p>
          <a:p>
            <a:endParaRPr lang="en-US" baseline="0" dirty="0" smtClean="0"/>
          </a:p>
          <a:p>
            <a:r>
              <a:rPr lang="en-US" baseline="0" dirty="0" smtClean="0"/>
              <a:t>The medium sized cigar is known as a cigarillo. These come in various sizes and some come with plastic or wood tips.</a:t>
            </a:r>
          </a:p>
          <a:p>
            <a:endParaRPr lang="en-US" baseline="0" dirty="0" smtClean="0"/>
          </a:p>
          <a:p>
            <a:r>
              <a:rPr lang="en-US" baseline="0" dirty="0" smtClean="0"/>
              <a:t>The largest is the most common cigar. These are the one’s that are associated with celebrations and celebrities.</a:t>
            </a:r>
          </a:p>
          <a:p>
            <a:endParaRPr lang="en-US" baseline="0" dirty="0" smtClean="0"/>
          </a:p>
          <a:p>
            <a:r>
              <a:rPr lang="en-US" baseline="0" dirty="0" smtClean="0"/>
              <a:t>Despite their size, they all are cigars. They all contain tobacco and nicotine.  And they all are at least as dangerous and toxic as cigarettes and users are exposed to harmful toxicants.</a:t>
            </a:r>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14</a:t>
            </a:fld>
            <a:endParaRPr lang="en-US"/>
          </a:p>
        </p:txBody>
      </p:sp>
    </p:spTree>
    <p:extLst>
      <p:ext uri="{BB962C8B-B14F-4D97-AF65-F5344CB8AC3E}">
        <p14:creationId xmlns:p14="http://schemas.microsoft.com/office/powerpoint/2010/main" val="763258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t>
            </a:r>
            <a:r>
              <a:rPr lang="en-US" dirty="0"/>
              <a:t>is important to know that even though we may think cigars are a healthy alternative to cigarettes, they are equally as dangerous.</a:t>
            </a:r>
          </a:p>
          <a:p>
            <a:endParaRPr lang="en-US" dirty="0"/>
          </a:p>
          <a:p>
            <a:r>
              <a:rPr lang="en-US" dirty="0"/>
              <a:t>The only difference between cigars and cigarettes is the size and the wrapper. Cigars are wrapped in tobacco, and cigarettes are wrapped in paper that doesn’t contain tobacco</a:t>
            </a:r>
            <a:r>
              <a:rPr lang="en-US" dirty="0" smtClean="0"/>
              <a:t>.</a:t>
            </a:r>
          </a:p>
          <a:p>
            <a:endParaRPr lang="en-US" dirty="0" smtClean="0"/>
          </a:p>
          <a:p>
            <a:r>
              <a:rPr lang="en-US" dirty="0" smtClean="0"/>
              <a:t>Both cigars and cigarettes contain the addictive ingredient</a:t>
            </a:r>
            <a:r>
              <a:rPr lang="en-US" baseline="0" dirty="0" smtClean="0"/>
              <a:t> nicotine.</a:t>
            </a:r>
            <a:endParaRPr lang="en-US" dirty="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15</a:t>
            </a:fld>
            <a:endParaRPr lang="en-US"/>
          </a:p>
        </p:txBody>
      </p:sp>
    </p:spTree>
    <p:extLst>
      <p:ext uri="{BB962C8B-B14F-4D97-AF65-F5344CB8AC3E}">
        <p14:creationId xmlns:p14="http://schemas.microsoft.com/office/powerpoint/2010/main" val="2961971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Like</a:t>
            </a:r>
            <a:r>
              <a:rPr lang="en-US" baseline="0" dirty="0" smtClean="0"/>
              <a:t> other alternative tobacco products, the tobacco industry packages their products to appear similar to candy or other sweets. </a:t>
            </a:r>
          </a:p>
          <a:p>
            <a:pPr defTabSz="465887">
              <a:defRPr/>
            </a:pPr>
            <a:endParaRPr lang="en-US" baseline="0" dirty="0" smtClean="0"/>
          </a:p>
          <a:p>
            <a:pPr defTabSz="465887">
              <a:defRPr/>
            </a:pPr>
            <a:r>
              <a:rPr lang="en-US" baseline="0" dirty="0" smtClean="0"/>
              <a:t>The sweet flavors such as strawberry and vanilla do not make cigars safer. The flavors only mask the bitter and harsh smell and taste of the cigars – they do not mask the toxic, harmful effects.</a:t>
            </a:r>
            <a:endParaRPr lang="en-US" dirty="0" smtClean="0"/>
          </a:p>
          <a:p>
            <a:endParaRPr lang="en-US" dirty="0" smtClean="0"/>
          </a:p>
          <a:p>
            <a:r>
              <a:rPr lang="en-US" dirty="0" smtClean="0"/>
              <a:t>It is illegal for companies to sell</a:t>
            </a:r>
            <a:r>
              <a:rPr lang="en-US" baseline="0" dirty="0" smtClean="0"/>
              <a:t> fruity and candy flavored cigarettes but it is NOT illegal for tobacco companies to add these flavors to cigars and other tobacco products.</a:t>
            </a:r>
            <a:endParaRPr lang="en-US" dirty="0" smtClean="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16</a:t>
            </a:fld>
            <a:endParaRPr lang="en-US"/>
          </a:p>
        </p:txBody>
      </p:sp>
    </p:spTree>
    <p:extLst>
      <p:ext uri="{BB962C8B-B14F-4D97-AF65-F5344CB8AC3E}">
        <p14:creationId xmlns:p14="http://schemas.microsoft.com/office/powerpoint/2010/main" val="2850189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also is common for the tobacco industry</a:t>
            </a:r>
            <a:r>
              <a:rPr lang="en-US" baseline="0" dirty="0" smtClean="0"/>
              <a:t> to promote their products less expensive. This is a tactic to try to persuade people to try these products with the hope that they will want to use them again and again. This tactic also preys on people who do not have a lot of money to spend.</a:t>
            </a:r>
          </a:p>
          <a:p>
            <a:endParaRPr lang="en-US" baseline="0" dirty="0" smtClean="0"/>
          </a:p>
          <a:p>
            <a:r>
              <a:rPr lang="en-US" baseline="0" dirty="0" smtClean="0"/>
              <a:t>The tobacco industry also has figured out how to exploit tax laws to sell more cigars.  They package their products in unique ways to avoid tax laws in order to reduce the cost of their product and get more people to use them.  </a:t>
            </a:r>
            <a:endParaRPr lang="en-US" dirty="0" smtClean="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17</a:t>
            </a:fld>
            <a:endParaRPr lang="en-US"/>
          </a:p>
        </p:txBody>
      </p:sp>
    </p:spTree>
    <p:extLst>
      <p:ext uri="{BB962C8B-B14F-4D97-AF65-F5344CB8AC3E}">
        <p14:creationId xmlns:p14="http://schemas.microsoft.com/office/powerpoint/2010/main" val="906228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BEA9C-0337-44A1-B3E3-4D40AA9E4301}" type="slidenum">
              <a:rPr lang="en-US" smtClean="0"/>
              <a:t>18</a:t>
            </a:fld>
            <a:endParaRPr lang="en-US"/>
          </a:p>
        </p:txBody>
      </p:sp>
    </p:spTree>
    <p:extLst>
      <p:ext uri="{BB962C8B-B14F-4D97-AF65-F5344CB8AC3E}">
        <p14:creationId xmlns:p14="http://schemas.microsoft.com/office/powerpoint/2010/main" val="3566123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Smokeless tobacco, which is more commonly known as chewing or </a:t>
            </a:r>
            <a:r>
              <a:rPr lang="en-US" dirty="0" smtClean="0"/>
              <a:t>spit </a:t>
            </a:r>
            <a:r>
              <a:rPr lang="en-US" dirty="0"/>
              <a:t>tobacco, is a tobacco product that is not smoked, but the risks associated with them are equally as </a:t>
            </a:r>
            <a:r>
              <a:rPr lang="en-US" dirty="0" smtClean="0"/>
              <a:t>dangerous and addictive</a:t>
            </a:r>
            <a:r>
              <a:rPr lang="en-US" dirty="0"/>
              <a:t>. </a:t>
            </a:r>
            <a:endParaRPr lang="en-US" dirty="0" smtClean="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19</a:t>
            </a:fld>
            <a:endParaRPr lang="en-US"/>
          </a:p>
        </p:txBody>
      </p:sp>
    </p:spTree>
    <p:extLst>
      <p:ext uri="{BB962C8B-B14F-4D97-AF65-F5344CB8AC3E}">
        <p14:creationId xmlns:p14="http://schemas.microsoft.com/office/powerpoint/2010/main" val="3318130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Nicotine</a:t>
            </a:r>
            <a:r>
              <a:rPr lang="en-US" baseline="0" dirty="0" smtClean="0"/>
              <a:t> and tobacco products come in many forms other than cigarettes.</a:t>
            </a:r>
          </a:p>
          <a:p>
            <a:r>
              <a:rPr lang="en-US" baseline="0" dirty="0" smtClean="0"/>
              <a:t>Today we will discuss the dangers found in Other Tobacco Products (often called OTPs).</a:t>
            </a:r>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2</a:t>
            </a:fld>
            <a:endParaRPr lang="en-US"/>
          </a:p>
        </p:txBody>
      </p:sp>
    </p:spTree>
    <p:extLst>
      <p:ext uri="{BB962C8B-B14F-4D97-AF65-F5344CB8AC3E}">
        <p14:creationId xmlns:p14="http://schemas.microsoft.com/office/powerpoint/2010/main" val="3355105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Smokeless tobacco products can deliver more nicotine than cigarettes.</a:t>
            </a:r>
          </a:p>
          <a:p>
            <a:endParaRPr lang="en-US" dirty="0"/>
          </a:p>
          <a:p>
            <a:r>
              <a:rPr lang="en-US" dirty="0"/>
              <a:t>One of the most common side effects experienced by smokeless tobacco users is excessive tooth decay. In addition to the tooth decay, the tobacco also causes gums to pull always from the teeth, resulting in permanent gum loss. </a:t>
            </a:r>
          </a:p>
          <a:p>
            <a:endParaRPr lang="en-US" dirty="0"/>
          </a:p>
          <a:p>
            <a:r>
              <a:rPr lang="en-US" dirty="0"/>
              <a:t>Although many of the common health effects of smokeless tobacco products attack the mouth, there are more severe risks associated with them as well. Medical professionals have linked many of the chemicals found in chewing tobacco, dip, and snuff with esophageal, mouth, and pancreatic cancer.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20</a:t>
            </a:fld>
            <a:endParaRPr lang="en-US"/>
          </a:p>
        </p:txBody>
      </p:sp>
    </p:spTree>
    <p:extLst>
      <p:ext uri="{BB962C8B-B14F-4D97-AF65-F5344CB8AC3E}">
        <p14:creationId xmlns:p14="http://schemas.microsoft.com/office/powerpoint/2010/main" val="103240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Smokeless tobacco products come in a variety</a:t>
            </a:r>
            <a:r>
              <a:rPr lang="en-US" baseline="0" dirty="0" smtClean="0"/>
              <a:t> of forms to promote use among kids or those who normally would not try them.</a:t>
            </a:r>
          </a:p>
          <a:p>
            <a:endParaRPr lang="en-US" baseline="0" dirty="0" smtClean="0"/>
          </a:p>
          <a:p>
            <a:r>
              <a:rPr lang="en-US" baseline="0" dirty="0" smtClean="0"/>
              <a:t>Some smokeless tobacco products are </a:t>
            </a:r>
            <a:r>
              <a:rPr lang="en-US" baseline="0" dirty="0" err="1" smtClean="0"/>
              <a:t>spitless</a:t>
            </a:r>
            <a:r>
              <a:rPr lang="en-US" baseline="0" dirty="0" smtClean="0"/>
              <a:t> and other tobacco-containing smokeless products masquerade as mints.</a:t>
            </a:r>
          </a:p>
          <a:p>
            <a:endParaRPr lang="en-US" baseline="0" dirty="0" smtClean="0"/>
          </a:p>
          <a:p>
            <a:r>
              <a:rPr lang="en-US" baseline="0" dirty="0" smtClean="0"/>
              <a:t>Even though it may not smell or taste like tobacco, it still contains nicotine, is very addictive, harmful and can cause cancer.</a:t>
            </a:r>
            <a:endParaRPr lang="en-US" dirty="0" smtClean="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21</a:t>
            </a:fld>
            <a:endParaRPr lang="en-US"/>
          </a:p>
        </p:txBody>
      </p:sp>
    </p:spTree>
    <p:extLst>
      <p:ext uri="{BB962C8B-B14F-4D97-AF65-F5344CB8AC3E}">
        <p14:creationId xmlns:p14="http://schemas.microsoft.com/office/powerpoint/2010/main" val="3537990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summarize what we have learned today.</a:t>
            </a:r>
          </a:p>
          <a:p>
            <a:endParaRPr lang="en-US" dirty="0" smtClean="0"/>
          </a:p>
          <a:p>
            <a:pPr>
              <a:lnSpc>
                <a:spcPct val="120000"/>
              </a:lnSpc>
            </a:pPr>
            <a:r>
              <a:rPr lang="en-US" dirty="0" smtClean="0"/>
              <a:t>Hookah, e-cigarettes, cigars, and smokeless tobacco products contain </a:t>
            </a:r>
            <a:r>
              <a:rPr lang="en-US" b="1" dirty="0" smtClean="0">
                <a:solidFill>
                  <a:schemeClr val="tx2"/>
                </a:solidFill>
              </a:rPr>
              <a:t>toxic</a:t>
            </a:r>
            <a:r>
              <a:rPr lang="en-US" dirty="0" smtClean="0"/>
              <a:t> chemicals, including nicotine.</a:t>
            </a:r>
          </a:p>
          <a:p>
            <a:pPr>
              <a:lnSpc>
                <a:spcPct val="120000"/>
              </a:lnSpc>
            </a:pPr>
            <a:endParaRPr lang="en-US" dirty="0" smtClean="0"/>
          </a:p>
          <a:p>
            <a:pPr>
              <a:lnSpc>
                <a:spcPct val="120000"/>
              </a:lnSpc>
            </a:pPr>
            <a:r>
              <a:rPr lang="en-US" dirty="0" smtClean="0"/>
              <a:t>Tobacco companies package products to make them </a:t>
            </a:r>
            <a:r>
              <a:rPr lang="en-US" b="1" dirty="0" smtClean="0">
                <a:solidFill>
                  <a:schemeClr val="tx2"/>
                </a:solidFill>
              </a:rPr>
              <a:t>appear healthy </a:t>
            </a:r>
            <a:r>
              <a:rPr lang="en-US" dirty="0" smtClean="0"/>
              <a:t>and safe.</a:t>
            </a:r>
          </a:p>
          <a:p>
            <a:pPr>
              <a:lnSpc>
                <a:spcPct val="120000"/>
              </a:lnSpc>
            </a:pPr>
            <a:endParaRPr lang="en-US" dirty="0" smtClean="0"/>
          </a:p>
          <a:p>
            <a:pPr>
              <a:lnSpc>
                <a:spcPct val="120000"/>
              </a:lnSpc>
            </a:pPr>
            <a:r>
              <a:rPr lang="en-US" dirty="0" smtClean="0"/>
              <a:t>Candy flavors only mask the bitter taste and </a:t>
            </a:r>
            <a:r>
              <a:rPr lang="en-US" b="1" dirty="0" smtClean="0">
                <a:solidFill>
                  <a:schemeClr val="tx2"/>
                </a:solidFill>
              </a:rPr>
              <a:t>harmful effects </a:t>
            </a:r>
            <a:r>
              <a:rPr lang="en-US" dirty="0" smtClean="0"/>
              <a:t>of tobacco products.</a:t>
            </a:r>
          </a:p>
          <a:p>
            <a:pPr>
              <a:lnSpc>
                <a:spcPct val="120000"/>
              </a:lnSpc>
            </a:pPr>
            <a:endParaRPr lang="en-US" dirty="0" smtClean="0"/>
          </a:p>
          <a:p>
            <a:pPr>
              <a:lnSpc>
                <a:spcPct val="120000"/>
              </a:lnSpc>
            </a:pPr>
            <a:r>
              <a:rPr lang="en-US" dirty="0" smtClean="0"/>
              <a:t>There is </a:t>
            </a:r>
            <a:r>
              <a:rPr lang="en-US" b="1" dirty="0" smtClean="0">
                <a:solidFill>
                  <a:schemeClr val="tx2"/>
                </a:solidFill>
              </a:rPr>
              <a:t>NO</a:t>
            </a:r>
            <a:r>
              <a:rPr lang="en-US" dirty="0" smtClean="0"/>
              <a:t> safe way to use</a:t>
            </a:r>
            <a:r>
              <a:rPr lang="en-US" baseline="0" dirty="0" smtClean="0"/>
              <a:t> the tobacco products reviewed in this presentation</a:t>
            </a:r>
            <a:r>
              <a:rPr lang="en-US" dirty="0" smtClean="0"/>
              <a:t>.</a:t>
            </a:r>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22</a:t>
            </a:fld>
            <a:endParaRPr lang="en-US"/>
          </a:p>
        </p:txBody>
      </p:sp>
    </p:spTree>
    <p:extLst>
      <p:ext uri="{BB962C8B-B14F-4D97-AF65-F5344CB8AC3E}">
        <p14:creationId xmlns:p14="http://schemas.microsoft.com/office/powerpoint/2010/main" val="2629554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BEA9C-0337-44A1-B3E3-4D40AA9E4301}" type="slidenum">
              <a:rPr lang="en-US" smtClean="0"/>
              <a:t>3</a:t>
            </a:fld>
            <a:endParaRPr lang="en-US"/>
          </a:p>
        </p:txBody>
      </p:sp>
    </p:spTree>
    <p:extLst>
      <p:ext uri="{BB962C8B-B14F-4D97-AF65-F5344CB8AC3E}">
        <p14:creationId xmlns:p14="http://schemas.microsoft.com/office/powerpoint/2010/main" val="1774967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Hookah users are actually exposed to more smoke than cigarette smokers due to their longer smoking sessions, which can last up to an hour in  many cases.  In fact, hookah users consume nearly 200 times the smoke compared to just one cigarette.</a:t>
            </a:r>
          </a:p>
          <a:p>
            <a:endParaRPr lang="en-US" dirty="0" smtClean="0"/>
          </a:p>
          <a:p>
            <a:r>
              <a:rPr lang="en-US" dirty="0" smtClean="0"/>
              <a:t>The CDC has reported that hookah smokers are at risk for many of the same cancers and diseases as cigarette smokers.  The heated tobacco used contains sixty-nine particular carcinogens that have been linked to tumor production as well as cancers of the lungs, stomach, and</a:t>
            </a:r>
            <a:r>
              <a:rPr lang="en-US" baseline="0" dirty="0" smtClean="0"/>
              <a:t> kidneys.</a:t>
            </a:r>
          </a:p>
          <a:p>
            <a:endParaRPr lang="en-US" dirty="0" smtClean="0"/>
          </a:p>
          <a:p>
            <a:r>
              <a:rPr lang="en-US" dirty="0" smtClean="0"/>
              <a:t>The tobacco used in hookah (as</a:t>
            </a:r>
            <a:r>
              <a:rPr lang="en-US" baseline="0" dirty="0" smtClean="0"/>
              <a:t> with all tobacco products) contains nicotine.  Nicotine is the addictive ingredient in tobacco.</a:t>
            </a:r>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4</a:t>
            </a:fld>
            <a:endParaRPr lang="en-US"/>
          </a:p>
        </p:txBody>
      </p:sp>
    </p:spTree>
    <p:extLst>
      <p:ext uri="{BB962C8B-B14F-4D97-AF65-F5344CB8AC3E}">
        <p14:creationId xmlns:p14="http://schemas.microsoft.com/office/powerpoint/2010/main" val="2975647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data collected by the Centers for Disease Control and Prevention, smoke from the heated tobacco in the hookah contains over 4,000 different chemicals, some of which cause cancer, have been repeatedly proven to clog the pores in one’s respiratory system.</a:t>
            </a:r>
          </a:p>
          <a:p>
            <a:endParaRPr lang="en-US" baseline="0" dirty="0" smtClean="0"/>
          </a:p>
          <a:p>
            <a:r>
              <a:rPr lang="en-US" baseline="0" dirty="0" smtClean="0"/>
              <a:t>The water moving through the pipes does </a:t>
            </a:r>
            <a:r>
              <a:rPr lang="en-US" u="sng" baseline="0" dirty="0" smtClean="0"/>
              <a:t>not</a:t>
            </a:r>
            <a:r>
              <a:rPr lang="en-US" baseline="0" dirty="0" smtClean="0"/>
              <a:t> “clean” or purify the tobacco smoke inhaled.  Again, there is no safe way to use hookah or tobacco.</a:t>
            </a:r>
            <a:endParaRPr lang="en-US" dirty="0" smtClean="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5</a:t>
            </a:fld>
            <a:endParaRPr lang="en-US"/>
          </a:p>
        </p:txBody>
      </p:sp>
    </p:spTree>
    <p:extLst>
      <p:ext uri="{BB962C8B-B14F-4D97-AF65-F5344CB8AC3E}">
        <p14:creationId xmlns:p14="http://schemas.microsoft.com/office/powerpoint/2010/main" val="3106219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World  Health Organization (WHO) conducted a study on the health effects of hookah, in which they found supporting</a:t>
            </a:r>
            <a:r>
              <a:rPr lang="en-US" baseline="0" dirty="0" smtClean="0"/>
              <a:t> evidence that just one hookah session is equivalent to smoking over 100 cigarettes.  </a:t>
            </a:r>
          </a:p>
          <a:p>
            <a:endParaRPr lang="en-US" baseline="0" dirty="0" smtClean="0"/>
          </a:p>
          <a:p>
            <a:pPr defTabSz="931774"/>
            <a:r>
              <a:rPr lang="en-US" baseline="0" dirty="0" smtClean="0"/>
              <a:t>Researchers explained that the dramatic difference is caused by the excessive amounts of puffs that hookah users take during a given session.</a:t>
            </a:r>
            <a:endParaRPr lang="en-US" dirty="0" smtClean="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6</a:t>
            </a:fld>
            <a:endParaRPr lang="en-US"/>
          </a:p>
        </p:txBody>
      </p:sp>
    </p:spTree>
    <p:extLst>
      <p:ext uri="{BB962C8B-B14F-4D97-AF65-F5344CB8AC3E}">
        <p14:creationId xmlns:p14="http://schemas.microsoft.com/office/powerpoint/2010/main" val="4191575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BEA9C-0337-44A1-B3E3-4D40AA9E4301}" type="slidenum">
              <a:rPr lang="en-US" smtClean="0"/>
              <a:t>7</a:t>
            </a:fld>
            <a:endParaRPr lang="en-US"/>
          </a:p>
        </p:txBody>
      </p:sp>
    </p:spTree>
    <p:extLst>
      <p:ext uri="{BB962C8B-B14F-4D97-AF65-F5344CB8AC3E}">
        <p14:creationId xmlns:p14="http://schemas.microsoft.com/office/powerpoint/2010/main" val="1721926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alternative tobacco product is called the electronic cigarette  (e-cig or e-cigarette).</a:t>
            </a:r>
          </a:p>
          <a:p>
            <a:endParaRPr lang="en-US" baseline="0" dirty="0" smtClean="0"/>
          </a:p>
          <a:p>
            <a:r>
              <a:rPr lang="en-US" baseline="0" dirty="0" smtClean="0"/>
              <a:t>E-cigs are one of the latest devices that the tobacco industry has introduced to the public.</a:t>
            </a:r>
          </a:p>
          <a:p>
            <a:endParaRPr lang="en-US" baseline="0" dirty="0" smtClean="0"/>
          </a:p>
          <a:p>
            <a:pPr defTabSz="465887">
              <a:defRPr/>
            </a:pPr>
            <a:r>
              <a:rPr lang="en-US" dirty="0"/>
              <a:t>Electronic cigarettes do not contain tobacco, but they do use nicotine from tobacco plants</a:t>
            </a:r>
            <a:r>
              <a:rPr lang="en-US" dirty="0" smtClean="0"/>
              <a:t>.</a:t>
            </a:r>
          </a:p>
          <a:p>
            <a:pPr defTabSz="465887">
              <a:defRPr/>
            </a:pPr>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8</a:t>
            </a:fld>
            <a:endParaRPr lang="en-US"/>
          </a:p>
        </p:txBody>
      </p:sp>
    </p:spTree>
    <p:extLst>
      <p:ext uri="{BB962C8B-B14F-4D97-AF65-F5344CB8AC3E}">
        <p14:creationId xmlns:p14="http://schemas.microsoft.com/office/powerpoint/2010/main" val="1111731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dirty="0"/>
          </a:p>
          <a:p>
            <a:pPr defTabSz="465887">
              <a:defRPr/>
            </a:pPr>
            <a:r>
              <a:rPr lang="en-US" dirty="0"/>
              <a:t>They do not produce cigarette smoke or vapor but rather an aerosol or </a:t>
            </a:r>
            <a:r>
              <a:rPr lang="en-US" dirty="0" smtClean="0"/>
              <a:t>mist</a:t>
            </a:r>
            <a:r>
              <a:rPr lang="en-US" baseline="0" dirty="0" smtClean="0"/>
              <a:t> that contains nicotine and a number of chemicals.</a:t>
            </a:r>
            <a:endParaRPr lang="en-US" dirty="0"/>
          </a:p>
          <a:p>
            <a:pPr defTabSz="465887">
              <a:defRPr/>
            </a:pPr>
            <a:endParaRPr lang="en-US" dirty="0"/>
          </a:p>
          <a:p>
            <a:pPr defTabSz="465887">
              <a:defRPr/>
            </a:pPr>
            <a:r>
              <a:rPr lang="en-US" dirty="0"/>
              <a:t>They have a heating element that atomizes a liquid solution known as e-liquid. E-liquids are usually a mixture of propylene glycol, glycerin, nicotine, and flavorings.   Propylene glycol is used by the chemical, food, and pharmaceutical industries as an </a:t>
            </a:r>
            <a:r>
              <a:rPr lang="en-US" dirty="0" smtClean="0"/>
              <a:t>antifreeze. It </a:t>
            </a:r>
            <a:r>
              <a:rPr lang="en-US" dirty="0"/>
              <a:t>is a solvent for food colors and flavors, and in the paint and plastics industries. Propylene glycol also is used to create artificial smoke or fog used in fire-fighting training and in theatrical productions.</a:t>
            </a:r>
          </a:p>
          <a:p>
            <a:pPr defTabSz="465887">
              <a:defRPr/>
            </a:pPr>
            <a:r>
              <a:rPr lang="en-US" dirty="0"/>
              <a:t>                                                    </a:t>
            </a:r>
            <a:endParaRPr lang="en-US" dirty="0" smtClean="0"/>
          </a:p>
          <a:p>
            <a:pPr marL="0" marR="0" lvl="0" indent="0" algn="l" defTabSz="465887" rtl="0" eaLnBrk="1" fontAlgn="auto" latinLnBrk="0" hangingPunct="1">
              <a:lnSpc>
                <a:spcPct val="100000"/>
              </a:lnSpc>
              <a:spcBef>
                <a:spcPts val="0"/>
              </a:spcBef>
              <a:spcAft>
                <a:spcPts val="0"/>
              </a:spcAft>
              <a:buClrTx/>
              <a:buSzTx/>
              <a:buFontTx/>
              <a:buNone/>
              <a:tabLst/>
              <a:defRPr/>
            </a:pPr>
            <a:r>
              <a:rPr lang="en-US" smtClean="0"/>
              <a:t>The Food and Drug Administration</a:t>
            </a:r>
            <a:r>
              <a:rPr lang="en-US" baseline="0" smtClean="0"/>
              <a:t> (the FDA) regulates electronic cigarettes but they have not yet determined if these devices are safe.</a:t>
            </a:r>
            <a:endParaRPr lang="en-US" smtClean="0"/>
          </a:p>
          <a:p>
            <a:pPr defTabSz="465887">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CABEA9C-0337-44A1-B3E3-4D40AA9E4301}" type="slidenum">
              <a:rPr lang="en-US" smtClean="0"/>
              <a:t>9</a:t>
            </a:fld>
            <a:endParaRPr lang="en-US"/>
          </a:p>
        </p:txBody>
      </p:sp>
    </p:spTree>
    <p:extLst>
      <p:ext uri="{BB962C8B-B14F-4D97-AF65-F5344CB8AC3E}">
        <p14:creationId xmlns:p14="http://schemas.microsoft.com/office/powerpoint/2010/main" val="1247090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883DFE-0259-FC46-BAF6-ABB59C3F99EA}" type="datetimeFigureOut">
              <a:rPr lang="en-US" smtClean="0"/>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5BDB65-A4B7-CE43-BA69-03A7A95A3D6A}" type="slidenum">
              <a:rPr lang="en-US" smtClean="0"/>
              <a:t>‹#›</a:t>
            </a:fld>
            <a:endParaRPr lang="en-US"/>
          </a:p>
        </p:txBody>
      </p:sp>
    </p:spTree>
    <p:extLst>
      <p:ext uri="{BB962C8B-B14F-4D97-AF65-F5344CB8AC3E}">
        <p14:creationId xmlns:p14="http://schemas.microsoft.com/office/powerpoint/2010/main" val="3711439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883DFE-0259-FC46-BAF6-ABB59C3F99EA}" type="datetimeFigureOut">
              <a:rPr lang="en-US" smtClean="0"/>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5BDB65-A4B7-CE43-BA69-03A7A95A3D6A}" type="slidenum">
              <a:rPr lang="en-US" smtClean="0"/>
              <a:t>‹#›</a:t>
            </a:fld>
            <a:endParaRPr lang="en-US"/>
          </a:p>
        </p:txBody>
      </p:sp>
    </p:spTree>
    <p:extLst>
      <p:ext uri="{BB962C8B-B14F-4D97-AF65-F5344CB8AC3E}">
        <p14:creationId xmlns:p14="http://schemas.microsoft.com/office/powerpoint/2010/main" val="2534312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883DFE-0259-FC46-BAF6-ABB59C3F99EA}" type="datetimeFigureOut">
              <a:rPr lang="en-US" smtClean="0"/>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5BDB65-A4B7-CE43-BA69-03A7A95A3D6A}" type="slidenum">
              <a:rPr lang="en-US" smtClean="0"/>
              <a:t>‹#›</a:t>
            </a:fld>
            <a:endParaRPr lang="en-US"/>
          </a:p>
        </p:txBody>
      </p:sp>
    </p:spTree>
    <p:extLst>
      <p:ext uri="{BB962C8B-B14F-4D97-AF65-F5344CB8AC3E}">
        <p14:creationId xmlns:p14="http://schemas.microsoft.com/office/powerpoint/2010/main" val="4043776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883DFE-0259-FC46-BAF6-ABB59C3F99EA}" type="datetimeFigureOut">
              <a:rPr lang="en-US" smtClean="0"/>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5BDB65-A4B7-CE43-BA69-03A7A95A3D6A}" type="slidenum">
              <a:rPr lang="en-US" smtClean="0"/>
              <a:t>‹#›</a:t>
            </a:fld>
            <a:endParaRPr lang="en-US"/>
          </a:p>
        </p:txBody>
      </p:sp>
    </p:spTree>
    <p:extLst>
      <p:ext uri="{BB962C8B-B14F-4D97-AF65-F5344CB8AC3E}">
        <p14:creationId xmlns:p14="http://schemas.microsoft.com/office/powerpoint/2010/main" val="1266119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883DFE-0259-FC46-BAF6-ABB59C3F99EA}" type="datetimeFigureOut">
              <a:rPr lang="en-US" smtClean="0"/>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5BDB65-A4B7-CE43-BA69-03A7A95A3D6A}" type="slidenum">
              <a:rPr lang="en-US" smtClean="0"/>
              <a:t>‹#›</a:t>
            </a:fld>
            <a:endParaRPr lang="en-US"/>
          </a:p>
        </p:txBody>
      </p:sp>
    </p:spTree>
    <p:extLst>
      <p:ext uri="{BB962C8B-B14F-4D97-AF65-F5344CB8AC3E}">
        <p14:creationId xmlns:p14="http://schemas.microsoft.com/office/powerpoint/2010/main" val="261022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883DFE-0259-FC46-BAF6-ABB59C3F99EA}" type="datetimeFigureOut">
              <a:rPr lang="en-US" smtClean="0"/>
              <a:t>8/1/2017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5BDB65-A4B7-CE43-BA69-03A7A95A3D6A}" type="slidenum">
              <a:rPr lang="en-US" smtClean="0"/>
              <a:t>‹#›</a:t>
            </a:fld>
            <a:endParaRPr lang="en-US"/>
          </a:p>
        </p:txBody>
      </p:sp>
    </p:spTree>
    <p:extLst>
      <p:ext uri="{BB962C8B-B14F-4D97-AF65-F5344CB8AC3E}">
        <p14:creationId xmlns:p14="http://schemas.microsoft.com/office/powerpoint/2010/main" val="146710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883DFE-0259-FC46-BAF6-ABB59C3F99EA}" type="datetimeFigureOut">
              <a:rPr lang="en-US" smtClean="0"/>
              <a:t>8/1/2017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5BDB65-A4B7-CE43-BA69-03A7A95A3D6A}" type="slidenum">
              <a:rPr lang="en-US" smtClean="0"/>
              <a:t>‹#›</a:t>
            </a:fld>
            <a:endParaRPr lang="en-US"/>
          </a:p>
        </p:txBody>
      </p:sp>
    </p:spTree>
    <p:extLst>
      <p:ext uri="{BB962C8B-B14F-4D97-AF65-F5344CB8AC3E}">
        <p14:creationId xmlns:p14="http://schemas.microsoft.com/office/powerpoint/2010/main" val="2284688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883DFE-0259-FC46-BAF6-ABB59C3F99EA}" type="datetimeFigureOut">
              <a:rPr lang="en-US" smtClean="0"/>
              <a:t>8/1/2017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5BDB65-A4B7-CE43-BA69-03A7A95A3D6A}" type="slidenum">
              <a:rPr lang="en-US" smtClean="0"/>
              <a:t>‹#›</a:t>
            </a:fld>
            <a:endParaRPr lang="en-US"/>
          </a:p>
        </p:txBody>
      </p:sp>
    </p:spTree>
    <p:extLst>
      <p:ext uri="{BB962C8B-B14F-4D97-AF65-F5344CB8AC3E}">
        <p14:creationId xmlns:p14="http://schemas.microsoft.com/office/powerpoint/2010/main" val="2766755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83DFE-0259-FC46-BAF6-ABB59C3F99EA}" type="datetimeFigureOut">
              <a:rPr lang="en-US" smtClean="0"/>
              <a:t>8/1/2017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5BDB65-A4B7-CE43-BA69-03A7A95A3D6A}" type="slidenum">
              <a:rPr lang="en-US" smtClean="0"/>
              <a:t>‹#›</a:t>
            </a:fld>
            <a:endParaRPr lang="en-US"/>
          </a:p>
        </p:txBody>
      </p:sp>
    </p:spTree>
    <p:extLst>
      <p:ext uri="{BB962C8B-B14F-4D97-AF65-F5344CB8AC3E}">
        <p14:creationId xmlns:p14="http://schemas.microsoft.com/office/powerpoint/2010/main" val="2531390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883DFE-0259-FC46-BAF6-ABB59C3F99EA}" type="datetimeFigureOut">
              <a:rPr lang="en-US" smtClean="0"/>
              <a:t>8/1/2017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5BDB65-A4B7-CE43-BA69-03A7A95A3D6A}" type="slidenum">
              <a:rPr lang="en-US" smtClean="0"/>
              <a:t>‹#›</a:t>
            </a:fld>
            <a:endParaRPr lang="en-US"/>
          </a:p>
        </p:txBody>
      </p:sp>
    </p:spTree>
    <p:extLst>
      <p:ext uri="{BB962C8B-B14F-4D97-AF65-F5344CB8AC3E}">
        <p14:creationId xmlns:p14="http://schemas.microsoft.com/office/powerpoint/2010/main" val="2041307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883DFE-0259-FC46-BAF6-ABB59C3F99EA}" type="datetimeFigureOut">
              <a:rPr lang="en-US" smtClean="0"/>
              <a:t>8/1/2017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5BDB65-A4B7-CE43-BA69-03A7A95A3D6A}" type="slidenum">
              <a:rPr lang="en-US" smtClean="0"/>
              <a:t>‹#›</a:t>
            </a:fld>
            <a:endParaRPr lang="en-US"/>
          </a:p>
        </p:txBody>
      </p:sp>
    </p:spTree>
    <p:extLst>
      <p:ext uri="{BB962C8B-B14F-4D97-AF65-F5344CB8AC3E}">
        <p14:creationId xmlns:p14="http://schemas.microsoft.com/office/powerpoint/2010/main" val="2889388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83DFE-0259-FC46-BAF6-ABB59C3F99EA}" type="datetimeFigureOut">
              <a:rPr lang="en-US" smtClean="0"/>
              <a:t>8/1/2017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5BDB65-A4B7-CE43-BA69-03A7A95A3D6A}" type="slidenum">
              <a:rPr lang="en-US" smtClean="0"/>
              <a:t>‹#›</a:t>
            </a:fld>
            <a:endParaRPr lang="en-US"/>
          </a:p>
        </p:txBody>
      </p:sp>
    </p:spTree>
    <p:extLst>
      <p:ext uri="{BB962C8B-B14F-4D97-AF65-F5344CB8AC3E}">
        <p14:creationId xmlns:p14="http://schemas.microsoft.com/office/powerpoint/2010/main" val="53312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343"/>
            <a:ext cx="9144000" cy="6858000"/>
          </a:xfrm>
          <a:prstGeom prst="rect">
            <a:avLst/>
          </a:prstGeom>
        </p:spPr>
      </p:pic>
      <p:sp>
        <p:nvSpPr>
          <p:cNvPr id="30" name="TextBox 29"/>
          <p:cNvSpPr txBox="1"/>
          <p:nvPr/>
        </p:nvSpPr>
        <p:spPr>
          <a:xfrm>
            <a:off x="1211167" y="2068749"/>
            <a:ext cx="6735265" cy="1831271"/>
          </a:xfrm>
          <a:prstGeom prst="rect">
            <a:avLst/>
          </a:prstGeom>
          <a:noFill/>
        </p:spPr>
        <p:txBody>
          <a:bodyPr wrap="square" rtlCol="0">
            <a:spAutoFit/>
          </a:bodyPr>
          <a:lstStyle/>
          <a:p>
            <a:pPr algn="dist"/>
            <a:r>
              <a:rPr lang="en-US" sz="7300" dirty="0" smtClean="0">
                <a:solidFill>
                  <a:schemeClr val="bg1"/>
                </a:solidFill>
                <a:latin typeface="Arial"/>
                <a:cs typeface="Arial"/>
              </a:rPr>
              <a:t>The </a:t>
            </a:r>
            <a:r>
              <a:rPr lang="en-US" sz="7300" b="1" dirty="0" smtClean="0">
                <a:solidFill>
                  <a:schemeClr val="bg1"/>
                </a:solidFill>
                <a:latin typeface="Arial"/>
                <a:cs typeface="Arial"/>
              </a:rPr>
              <a:t>DANGERS</a:t>
            </a:r>
          </a:p>
          <a:p>
            <a:pPr algn="dist"/>
            <a:r>
              <a:rPr lang="en-US" sz="4000" b="1" dirty="0">
                <a:solidFill>
                  <a:schemeClr val="bg1"/>
                </a:solidFill>
                <a:latin typeface="Arial"/>
                <a:cs typeface="Arial"/>
              </a:rPr>
              <a:t>o</a:t>
            </a:r>
            <a:r>
              <a:rPr lang="en-US" sz="4000" b="1" dirty="0" smtClean="0">
                <a:solidFill>
                  <a:schemeClr val="bg1"/>
                </a:solidFill>
                <a:latin typeface="Arial"/>
                <a:cs typeface="Arial"/>
              </a:rPr>
              <a:t>f Other Tobacco Products</a:t>
            </a:r>
            <a:endParaRPr lang="en-US" sz="4000" b="1" dirty="0">
              <a:solidFill>
                <a:schemeClr val="bg1"/>
              </a:solidFill>
              <a:latin typeface="Arial"/>
              <a:cs typeface="Arial"/>
            </a:endParaRPr>
          </a:p>
        </p:txBody>
      </p:sp>
      <p:pic>
        <p:nvPicPr>
          <p:cNvPr id="3" name="Picture 2" descr="VFHY_logo_rg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9700" y="5229958"/>
            <a:ext cx="1612900" cy="1612900"/>
          </a:xfrm>
          <a:prstGeom prst="rect">
            <a:avLst/>
          </a:prstGeom>
        </p:spPr>
      </p:pic>
      <p:sp>
        <p:nvSpPr>
          <p:cNvPr id="2" name="TextBox 1"/>
          <p:cNvSpPr txBox="1"/>
          <p:nvPr/>
        </p:nvSpPr>
        <p:spPr>
          <a:xfrm>
            <a:off x="8315325" y="6772275"/>
            <a:ext cx="463588" cy="400110"/>
          </a:xfrm>
          <a:prstGeom prst="rect">
            <a:avLst/>
          </a:prstGeom>
          <a:noFill/>
        </p:spPr>
        <p:txBody>
          <a:bodyPr wrap="none" rtlCol="0">
            <a:spAutoFit/>
          </a:bodyPr>
          <a:lstStyle/>
          <a:p>
            <a:r>
              <a:rPr lang="en-US" sz="1000" dirty="0" smtClean="0"/>
              <a:t>Ver.2</a:t>
            </a:r>
          </a:p>
          <a:p>
            <a:r>
              <a:rPr lang="en-US" sz="1000" dirty="0" smtClean="0"/>
              <a:t>2017</a:t>
            </a:r>
            <a:endParaRPr lang="en-US" sz="1000" dirty="0"/>
          </a:p>
        </p:txBody>
      </p:sp>
    </p:spTree>
    <p:extLst>
      <p:ext uri="{BB962C8B-B14F-4D97-AF65-F5344CB8AC3E}">
        <p14:creationId xmlns:p14="http://schemas.microsoft.com/office/powerpoint/2010/main" val="36443011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72671">
            <a:off x="5739083" y="3822653"/>
            <a:ext cx="2733675" cy="1676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663793" y="150406"/>
            <a:ext cx="8480207" cy="769441"/>
          </a:xfrm>
          <a:prstGeom prst="rect">
            <a:avLst/>
          </a:prstGeom>
        </p:spPr>
        <p:txBody>
          <a:bodyPr wrap="none">
            <a:spAutoFit/>
          </a:bodyPr>
          <a:lstStyle/>
          <a:p>
            <a:r>
              <a:rPr lang="en-US" sz="4400" dirty="0">
                <a:solidFill>
                  <a:schemeClr val="bg1"/>
                </a:solidFill>
                <a:latin typeface="Arial Black" panose="020B0A04020102020204" pitchFamily="34" charset="0"/>
              </a:rPr>
              <a:t>ELECTRONIC CIGARETTES</a:t>
            </a:r>
          </a:p>
        </p:txBody>
      </p:sp>
      <p:sp>
        <p:nvSpPr>
          <p:cNvPr id="3" name="Rectangle 2"/>
          <p:cNvSpPr/>
          <p:nvPr/>
        </p:nvSpPr>
        <p:spPr>
          <a:xfrm>
            <a:off x="663793" y="2202917"/>
            <a:ext cx="4572000" cy="3372013"/>
          </a:xfrm>
          <a:prstGeom prst="rect">
            <a:avLst/>
          </a:prstGeom>
        </p:spPr>
        <p:txBody>
          <a:bodyPr>
            <a:spAutoFit/>
          </a:bodyPr>
          <a:lstStyle/>
          <a:p>
            <a:pPr>
              <a:lnSpc>
                <a:spcPct val="120000"/>
              </a:lnSpc>
              <a:spcBef>
                <a:spcPts val="0"/>
              </a:spcBef>
              <a:spcAft>
                <a:spcPts val="1200"/>
              </a:spcAft>
            </a:pPr>
            <a:r>
              <a:rPr lang="en-US" sz="3600" dirty="0"/>
              <a:t>Nicotine levels have been found to be </a:t>
            </a:r>
            <a:r>
              <a:rPr lang="en-US" sz="3600" b="1" dirty="0">
                <a:solidFill>
                  <a:schemeClr val="tx2"/>
                </a:solidFill>
              </a:rPr>
              <a:t>mislabeled</a:t>
            </a:r>
            <a:r>
              <a:rPr lang="en-US" sz="3600" dirty="0"/>
              <a:t> on electronic cigarette packages</a:t>
            </a:r>
            <a:r>
              <a:rPr lang="en-US" dirty="0"/>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6678" y="3040393"/>
            <a:ext cx="2733675" cy="1676400"/>
          </a:xfrm>
          <a:prstGeom prst="rect">
            <a:avLst/>
          </a:prstGeom>
          <a:effectLst>
            <a:softEdge rad="139700"/>
          </a:effectLst>
        </p:spPr>
      </p:pic>
      <p:pic>
        <p:nvPicPr>
          <p:cNvPr id="5"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33285">
            <a:off x="4643659" y="1837883"/>
            <a:ext cx="2602524" cy="3470032"/>
          </a:xfrm>
          <a:prstGeom prst="rect">
            <a:avLst/>
          </a:prstGeom>
        </p:spPr>
      </p:pic>
    </p:spTree>
    <p:extLst>
      <p:ext uri="{BB962C8B-B14F-4D97-AF65-F5344CB8AC3E}">
        <p14:creationId xmlns:p14="http://schemas.microsoft.com/office/powerpoint/2010/main" val="20245441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88" y="0"/>
            <a:ext cx="9144000" cy="6858000"/>
          </a:xfrm>
          <a:prstGeom prst="rect">
            <a:avLst/>
          </a:prstGeom>
        </p:spPr>
      </p:pic>
      <p:sp>
        <p:nvSpPr>
          <p:cNvPr id="2" name="Rectangle 1"/>
          <p:cNvSpPr/>
          <p:nvPr/>
        </p:nvSpPr>
        <p:spPr>
          <a:xfrm>
            <a:off x="663793" y="137879"/>
            <a:ext cx="8480207" cy="769441"/>
          </a:xfrm>
          <a:prstGeom prst="rect">
            <a:avLst/>
          </a:prstGeom>
        </p:spPr>
        <p:txBody>
          <a:bodyPr wrap="none">
            <a:spAutoFit/>
          </a:bodyPr>
          <a:lstStyle/>
          <a:p>
            <a:r>
              <a:rPr lang="en-US" sz="4400" dirty="0">
                <a:solidFill>
                  <a:schemeClr val="bg1"/>
                </a:solidFill>
                <a:latin typeface="Arial Black" panose="020B0A04020102020204" pitchFamily="34" charset="0"/>
              </a:rPr>
              <a:t>ELECTRONIC CIGARETTES</a:t>
            </a:r>
          </a:p>
        </p:txBody>
      </p:sp>
      <p:sp>
        <p:nvSpPr>
          <p:cNvPr id="3" name="Rectangle 2"/>
          <p:cNvSpPr/>
          <p:nvPr/>
        </p:nvSpPr>
        <p:spPr>
          <a:xfrm>
            <a:off x="344465" y="2018846"/>
            <a:ext cx="3851753" cy="3046988"/>
          </a:xfrm>
          <a:prstGeom prst="rect">
            <a:avLst/>
          </a:prstGeom>
        </p:spPr>
        <p:txBody>
          <a:bodyPr wrap="square">
            <a:spAutoFit/>
          </a:bodyPr>
          <a:lstStyle/>
          <a:p>
            <a:pPr>
              <a:lnSpc>
                <a:spcPct val="120000"/>
              </a:lnSpc>
              <a:spcBef>
                <a:spcPts val="0"/>
              </a:spcBef>
            </a:pPr>
            <a:r>
              <a:rPr lang="en-US" sz="3200" dirty="0"/>
              <a:t>E-cigs </a:t>
            </a:r>
            <a:r>
              <a:rPr lang="en-US" sz="3200" dirty="0" smtClean="0"/>
              <a:t>have </a:t>
            </a:r>
            <a:r>
              <a:rPr lang="en-US" sz="3200" b="1" dirty="0">
                <a:solidFill>
                  <a:schemeClr val="tx2"/>
                </a:solidFill>
              </a:rPr>
              <a:t>not</a:t>
            </a:r>
            <a:r>
              <a:rPr lang="en-US" sz="3200" dirty="0"/>
              <a:t> been </a:t>
            </a:r>
            <a:r>
              <a:rPr lang="en-US" sz="3200" b="1" dirty="0">
                <a:solidFill>
                  <a:schemeClr val="tx2"/>
                </a:solidFill>
              </a:rPr>
              <a:t>scientifically </a:t>
            </a:r>
            <a:r>
              <a:rPr lang="en-US" sz="3200" dirty="0"/>
              <a:t>proven</a:t>
            </a:r>
            <a:r>
              <a:rPr lang="en-US" sz="3200" b="1" dirty="0">
                <a:solidFill>
                  <a:schemeClr val="tx2"/>
                </a:solidFill>
              </a:rPr>
              <a:t> </a:t>
            </a:r>
            <a:r>
              <a:rPr lang="en-US" sz="3200" dirty="0"/>
              <a:t>to </a:t>
            </a:r>
            <a:r>
              <a:rPr lang="en-US" sz="3200" dirty="0" smtClean="0"/>
              <a:t>help people quit using tobacco products.</a:t>
            </a:r>
            <a:endParaRPr lang="en-US" sz="3200" dirty="0"/>
          </a:p>
        </p:txBody>
      </p:sp>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8871" y="2018846"/>
            <a:ext cx="3790950" cy="2958454"/>
          </a:xfrm>
          <a:prstGeom prst="rect">
            <a:avLst/>
          </a:prstGeom>
        </p:spPr>
      </p:pic>
      <p:sp>
        <p:nvSpPr>
          <p:cNvPr id="6" name="&quot;No&quot; Symbol 5"/>
          <p:cNvSpPr/>
          <p:nvPr/>
        </p:nvSpPr>
        <p:spPr>
          <a:xfrm>
            <a:off x="5480025" y="2219993"/>
            <a:ext cx="2660073" cy="2660073"/>
          </a:xfrm>
          <a:prstGeom prst="noSmoking">
            <a:avLst/>
          </a:prstGeom>
          <a:solidFill>
            <a:schemeClr val="tx2">
              <a:alpha val="50000"/>
            </a:schemeClr>
          </a:solidFill>
          <a:ln>
            <a:solidFill>
              <a:schemeClr val="bg1">
                <a:lumMod val="5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937721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879"/>
            <a:ext cx="9144000" cy="6858000"/>
          </a:xfrm>
          <a:prstGeom prst="rect">
            <a:avLst/>
          </a:prstGeom>
        </p:spPr>
      </p:pic>
      <p:sp>
        <p:nvSpPr>
          <p:cNvPr id="2" name="Rectangle 1"/>
          <p:cNvSpPr/>
          <p:nvPr/>
        </p:nvSpPr>
        <p:spPr>
          <a:xfrm>
            <a:off x="598479" y="249343"/>
            <a:ext cx="8480207" cy="769441"/>
          </a:xfrm>
          <a:prstGeom prst="rect">
            <a:avLst/>
          </a:prstGeom>
        </p:spPr>
        <p:txBody>
          <a:bodyPr wrap="none">
            <a:spAutoFit/>
          </a:bodyPr>
          <a:lstStyle/>
          <a:p>
            <a:r>
              <a:rPr lang="en-US" sz="4400" dirty="0">
                <a:solidFill>
                  <a:schemeClr val="bg1"/>
                </a:solidFill>
                <a:latin typeface="Arial Black" panose="020B0A04020102020204" pitchFamily="34" charset="0"/>
              </a:rPr>
              <a:t>ELECTRONIC CIGARETTES</a:t>
            </a:r>
          </a:p>
        </p:txBody>
      </p:sp>
      <p:sp>
        <p:nvSpPr>
          <p:cNvPr id="3" name="Rectangle 2"/>
          <p:cNvSpPr/>
          <p:nvPr/>
        </p:nvSpPr>
        <p:spPr>
          <a:xfrm>
            <a:off x="369516" y="5488880"/>
            <a:ext cx="7095995" cy="1077218"/>
          </a:xfrm>
          <a:prstGeom prst="rect">
            <a:avLst/>
          </a:prstGeom>
        </p:spPr>
        <p:txBody>
          <a:bodyPr wrap="square">
            <a:spAutoFit/>
          </a:bodyPr>
          <a:lstStyle/>
          <a:p>
            <a:pPr algn="ctr"/>
            <a:r>
              <a:rPr lang="en-US" sz="3200" dirty="0"/>
              <a:t>Fruity flavors merely </a:t>
            </a:r>
            <a:r>
              <a:rPr lang="en-US" sz="3200" b="1" dirty="0">
                <a:solidFill>
                  <a:schemeClr val="tx2"/>
                </a:solidFill>
              </a:rPr>
              <a:t>cover up </a:t>
            </a:r>
            <a:r>
              <a:rPr lang="en-US" sz="3200" dirty="0"/>
              <a:t>the toxic danger of the tobacco product.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516" y="2458178"/>
            <a:ext cx="3734446" cy="2005404"/>
          </a:xfrm>
          <a:prstGeom prst="rect">
            <a:avLst/>
          </a:prstGeom>
          <a:effectLst>
            <a:outerShdw blurRad="50800" dist="38100" dir="8100000" algn="tr"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002" y="2068418"/>
            <a:ext cx="2665114" cy="1981068"/>
          </a:xfrm>
          <a:prstGeom prst="rect">
            <a:avLst/>
          </a:prstGeom>
          <a:effectLst>
            <a:outerShdw blurRad="50800" dist="38100" dir="10800000" algn="r" rotWithShape="0">
              <a:prstClr val="black">
                <a:alpha val="40000"/>
              </a:prstClr>
            </a:outerShdw>
          </a:effectLst>
        </p:spPr>
      </p:pic>
      <p:sp>
        <p:nvSpPr>
          <p:cNvPr id="7" name="Rectangle 6"/>
          <p:cNvSpPr/>
          <p:nvPr/>
        </p:nvSpPr>
        <p:spPr>
          <a:xfrm>
            <a:off x="369516" y="1964338"/>
            <a:ext cx="2487604" cy="584775"/>
          </a:xfrm>
          <a:prstGeom prst="rect">
            <a:avLst/>
          </a:prstGeom>
        </p:spPr>
        <p:txBody>
          <a:bodyPr wrap="none">
            <a:spAutoFit/>
          </a:bodyPr>
          <a:lstStyle/>
          <a:p>
            <a:r>
              <a:rPr lang="en-US" sz="3200" b="1" dirty="0">
                <a:solidFill>
                  <a:schemeClr val="tx2"/>
                </a:solidFill>
              </a:rPr>
              <a:t>Advertised as</a:t>
            </a:r>
          </a:p>
        </p:txBody>
      </p:sp>
      <p:sp>
        <p:nvSpPr>
          <p:cNvPr id="8" name="Rectangle 7"/>
          <p:cNvSpPr/>
          <p:nvPr/>
        </p:nvSpPr>
        <p:spPr>
          <a:xfrm>
            <a:off x="2333623" y="2055272"/>
            <a:ext cx="4572000" cy="646331"/>
          </a:xfrm>
          <a:prstGeom prst="rect">
            <a:avLst/>
          </a:prstGeom>
        </p:spPr>
        <p:txBody>
          <a:bodyPr>
            <a:spAutoFit/>
          </a:bodyPr>
          <a:lstStyle/>
          <a:p>
            <a:pPr algn="ctr"/>
            <a:r>
              <a:rPr lang="en-US" i="1" dirty="0" smtClean="0">
                <a:solidFill>
                  <a:schemeClr val="tx2"/>
                </a:solidFill>
                <a:latin typeface="Arial Black" pitchFamily="34" charset="0"/>
              </a:rPr>
              <a:t>…BUT</a:t>
            </a:r>
            <a:endParaRPr lang="en-US" i="1" dirty="0">
              <a:solidFill>
                <a:schemeClr val="tx2"/>
              </a:solidFill>
              <a:latin typeface="Arial Black" pitchFamily="34" charset="0"/>
            </a:endParaRPr>
          </a:p>
          <a:p>
            <a:pPr algn="ctr"/>
            <a:r>
              <a:rPr lang="en-US" i="1" dirty="0" smtClean="0">
                <a:solidFill>
                  <a:schemeClr val="tx2"/>
                </a:solidFill>
                <a:latin typeface="Arial Black" pitchFamily="34" charset="0"/>
              </a:rPr>
              <a:t>REALLY…</a:t>
            </a:r>
            <a:endParaRPr lang="en-US" i="1" dirty="0">
              <a:solidFill>
                <a:schemeClr val="tx2"/>
              </a:solidFill>
              <a:latin typeface="Arial Black" pitchFamily="34" charset="0"/>
            </a:endParaRPr>
          </a:p>
        </p:txBody>
      </p:sp>
      <p:sp>
        <p:nvSpPr>
          <p:cNvPr id="9" name="Rectangle 8"/>
          <p:cNvSpPr/>
          <p:nvPr/>
        </p:nvSpPr>
        <p:spPr>
          <a:xfrm>
            <a:off x="5532193" y="3807878"/>
            <a:ext cx="2859885" cy="584775"/>
          </a:xfrm>
          <a:prstGeom prst="rect">
            <a:avLst/>
          </a:prstGeom>
        </p:spPr>
        <p:txBody>
          <a:bodyPr wrap="none">
            <a:spAutoFit/>
          </a:bodyPr>
          <a:lstStyle/>
          <a:p>
            <a:r>
              <a:rPr lang="en-US" sz="3200" b="1" dirty="0">
                <a:solidFill>
                  <a:schemeClr val="tx2"/>
                </a:solidFill>
              </a:rPr>
              <a:t>Actual Products</a:t>
            </a:r>
          </a:p>
        </p:txBody>
      </p:sp>
    </p:spTree>
    <p:extLst>
      <p:ext uri="{BB962C8B-B14F-4D97-AF65-F5344CB8AC3E}">
        <p14:creationId xmlns:p14="http://schemas.microsoft.com/office/powerpoint/2010/main" val="1096472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extBox 29"/>
          <p:cNvSpPr txBox="1"/>
          <p:nvPr/>
        </p:nvSpPr>
        <p:spPr>
          <a:xfrm>
            <a:off x="1211167" y="2580077"/>
            <a:ext cx="6735265" cy="1215717"/>
          </a:xfrm>
          <a:prstGeom prst="rect">
            <a:avLst/>
          </a:prstGeom>
          <a:noFill/>
        </p:spPr>
        <p:txBody>
          <a:bodyPr wrap="square" rtlCol="0">
            <a:spAutoFit/>
          </a:bodyPr>
          <a:lstStyle/>
          <a:p>
            <a:pPr algn="ctr"/>
            <a:r>
              <a:rPr lang="en-US" sz="7300" dirty="0" smtClean="0">
                <a:solidFill>
                  <a:schemeClr val="tx2"/>
                </a:solidFill>
                <a:latin typeface="Arial"/>
                <a:cs typeface="Arial"/>
              </a:rPr>
              <a:t>CIGARS</a:t>
            </a:r>
            <a:endParaRPr lang="en-US" sz="4000" b="1" dirty="0">
              <a:solidFill>
                <a:schemeClr val="tx2"/>
              </a:solidFill>
              <a:latin typeface="Arial"/>
              <a:cs typeface="Arial"/>
            </a:endParaRPr>
          </a:p>
        </p:txBody>
      </p:sp>
      <p:pic>
        <p:nvPicPr>
          <p:cNvPr id="6" name="Picture 5" descr="VFHY_logo_rg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5562599"/>
            <a:ext cx="1181977" cy="1181977"/>
          </a:xfrm>
          <a:prstGeom prst="rect">
            <a:avLst/>
          </a:prstGeom>
        </p:spPr>
      </p:pic>
    </p:spTree>
    <p:extLst>
      <p:ext uri="{BB962C8B-B14F-4D97-AF65-F5344CB8AC3E}">
        <p14:creationId xmlns:p14="http://schemas.microsoft.com/office/powerpoint/2010/main" val="3920795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3272606" y="125354"/>
            <a:ext cx="2598788" cy="769441"/>
          </a:xfrm>
          <a:prstGeom prst="rect">
            <a:avLst/>
          </a:prstGeom>
        </p:spPr>
        <p:txBody>
          <a:bodyPr wrap="none">
            <a:spAutoFit/>
          </a:bodyPr>
          <a:lstStyle/>
          <a:p>
            <a:r>
              <a:rPr lang="en-US" sz="4400" dirty="0">
                <a:solidFill>
                  <a:schemeClr val="bg1"/>
                </a:solidFill>
                <a:latin typeface="Arial Black" panose="020B0A04020102020204" pitchFamily="34" charset="0"/>
              </a:rPr>
              <a:t>CIGARS</a:t>
            </a:r>
          </a:p>
        </p:txBody>
      </p:sp>
      <p:pic>
        <p:nvPicPr>
          <p:cNvPr id="5" name="Picture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689" y="1533834"/>
            <a:ext cx="6126234" cy="3790332"/>
          </a:xfrm>
          <a:prstGeom prst="rect">
            <a:avLst/>
          </a:prstGeom>
          <a:noFill/>
          <a:ln>
            <a:noFill/>
          </a:ln>
        </p:spPr>
      </p:pic>
      <p:sp>
        <p:nvSpPr>
          <p:cNvPr id="3" name="Rectangle 2"/>
          <p:cNvSpPr/>
          <p:nvPr/>
        </p:nvSpPr>
        <p:spPr>
          <a:xfrm>
            <a:off x="244257" y="2006789"/>
            <a:ext cx="2937354" cy="2554545"/>
          </a:xfrm>
          <a:prstGeom prst="rect">
            <a:avLst/>
          </a:prstGeom>
        </p:spPr>
        <p:txBody>
          <a:bodyPr wrap="square">
            <a:spAutoFit/>
          </a:bodyPr>
          <a:lstStyle/>
          <a:p>
            <a:r>
              <a:rPr lang="en-US" sz="3200" dirty="0"/>
              <a:t>There are 3 major types of cigars</a:t>
            </a:r>
            <a:r>
              <a:rPr lang="en-US" sz="3200" b="1" dirty="0"/>
              <a:t>: </a:t>
            </a:r>
            <a:endParaRPr lang="en-US" sz="3200" b="1" dirty="0" smtClean="0"/>
          </a:p>
          <a:p>
            <a:r>
              <a:rPr lang="en-US" sz="3200" b="1" dirty="0" smtClean="0">
                <a:solidFill>
                  <a:schemeClr val="tx2"/>
                </a:solidFill>
              </a:rPr>
              <a:t>Little </a:t>
            </a:r>
            <a:r>
              <a:rPr lang="en-US" sz="3200" b="1" dirty="0">
                <a:solidFill>
                  <a:schemeClr val="tx2"/>
                </a:solidFill>
              </a:rPr>
              <a:t>Cigar, Cigarillo, Cigar </a:t>
            </a:r>
          </a:p>
        </p:txBody>
      </p:sp>
    </p:spTree>
    <p:extLst>
      <p:ext uri="{BB962C8B-B14F-4D97-AF65-F5344CB8AC3E}">
        <p14:creationId xmlns:p14="http://schemas.microsoft.com/office/powerpoint/2010/main" val="9558266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3272606" y="87775"/>
            <a:ext cx="2598788" cy="769441"/>
          </a:xfrm>
          <a:prstGeom prst="rect">
            <a:avLst/>
          </a:prstGeom>
        </p:spPr>
        <p:txBody>
          <a:bodyPr wrap="none">
            <a:spAutoFit/>
          </a:bodyPr>
          <a:lstStyle/>
          <a:p>
            <a:r>
              <a:rPr lang="en-US" sz="4400" dirty="0">
                <a:solidFill>
                  <a:schemeClr val="bg1"/>
                </a:solidFill>
                <a:latin typeface="Arial Black" panose="020B0A04020102020204" pitchFamily="34" charset="0"/>
              </a:rPr>
              <a:t>CIGARS</a:t>
            </a:r>
          </a:p>
        </p:txBody>
      </p:sp>
      <p:sp>
        <p:nvSpPr>
          <p:cNvPr id="3" name="Rectangle 2"/>
          <p:cNvSpPr/>
          <p:nvPr/>
        </p:nvSpPr>
        <p:spPr>
          <a:xfrm>
            <a:off x="757825" y="1692124"/>
            <a:ext cx="4572000" cy="4647554"/>
          </a:xfrm>
          <a:prstGeom prst="rect">
            <a:avLst/>
          </a:prstGeom>
        </p:spPr>
        <p:txBody>
          <a:bodyPr>
            <a:spAutoFit/>
          </a:bodyPr>
          <a:lstStyle/>
          <a:p>
            <a:pPr>
              <a:lnSpc>
                <a:spcPct val="110000"/>
              </a:lnSpc>
            </a:pPr>
            <a:r>
              <a:rPr lang="en-US" sz="2800" dirty="0"/>
              <a:t>Cigars are </a:t>
            </a:r>
            <a:r>
              <a:rPr lang="en-US" sz="2800" b="1" dirty="0">
                <a:solidFill>
                  <a:schemeClr val="tx2"/>
                </a:solidFill>
              </a:rPr>
              <a:t>perceived</a:t>
            </a:r>
            <a:r>
              <a:rPr lang="en-US" sz="2800" dirty="0"/>
              <a:t> as healthier than cigarettes, BUT, the only difference between the two is what they are wrapped in. </a:t>
            </a:r>
          </a:p>
          <a:p>
            <a:pPr lvl="1">
              <a:lnSpc>
                <a:spcPct val="110000"/>
              </a:lnSpc>
            </a:pPr>
            <a:r>
              <a:rPr lang="en-US" sz="2800" b="1" dirty="0">
                <a:solidFill>
                  <a:schemeClr val="tx2"/>
                </a:solidFill>
              </a:rPr>
              <a:t>Cigars: </a:t>
            </a:r>
            <a:r>
              <a:rPr lang="en-US" sz="2800" dirty="0"/>
              <a:t>Wrapped in tobacco </a:t>
            </a:r>
          </a:p>
          <a:p>
            <a:pPr lvl="1">
              <a:lnSpc>
                <a:spcPct val="110000"/>
              </a:lnSpc>
            </a:pPr>
            <a:r>
              <a:rPr lang="en-US" sz="2800" b="1" dirty="0">
                <a:solidFill>
                  <a:schemeClr val="tx2"/>
                </a:solidFill>
              </a:rPr>
              <a:t>Cigarettes: </a:t>
            </a:r>
            <a:r>
              <a:rPr lang="en-US" sz="2800" dirty="0"/>
              <a:t>Wrapped in paper</a:t>
            </a:r>
          </a:p>
          <a:p>
            <a:pPr>
              <a:lnSpc>
                <a:spcPct val="110000"/>
              </a:lnSpc>
            </a:pP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588" y="2376892"/>
            <a:ext cx="3393306" cy="1104488"/>
          </a:xfrm>
          <a:prstGeom prst="rect">
            <a:avLst/>
          </a:prstGeom>
        </p:spPr>
      </p:pic>
      <p:pic>
        <p:nvPicPr>
          <p:cNvPr id="6" name="Content Placeholder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7202" y="3900911"/>
            <a:ext cx="3379964" cy="1100145"/>
          </a:xfrm>
          <a:prstGeom prst="rect">
            <a:avLst/>
          </a:prstGeom>
        </p:spPr>
      </p:pic>
    </p:spTree>
    <p:extLst>
      <p:ext uri="{BB962C8B-B14F-4D97-AF65-F5344CB8AC3E}">
        <p14:creationId xmlns:p14="http://schemas.microsoft.com/office/powerpoint/2010/main" val="34431178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3272606" y="54144"/>
            <a:ext cx="2598788" cy="769441"/>
          </a:xfrm>
          <a:prstGeom prst="rect">
            <a:avLst/>
          </a:prstGeom>
        </p:spPr>
        <p:txBody>
          <a:bodyPr wrap="none">
            <a:spAutoFit/>
          </a:bodyPr>
          <a:lstStyle/>
          <a:p>
            <a:r>
              <a:rPr lang="en-US" sz="4400" dirty="0">
                <a:solidFill>
                  <a:schemeClr val="bg1"/>
                </a:solidFill>
                <a:latin typeface="Arial Black" panose="020B0A04020102020204" pitchFamily="34" charset="0"/>
              </a:rPr>
              <a:t>CIGARS</a:t>
            </a:r>
          </a:p>
        </p:txBody>
      </p:sp>
      <p:sp>
        <p:nvSpPr>
          <p:cNvPr id="3" name="Rectangle 2"/>
          <p:cNvSpPr/>
          <p:nvPr/>
        </p:nvSpPr>
        <p:spPr>
          <a:xfrm>
            <a:off x="544882" y="2397948"/>
            <a:ext cx="4027118" cy="2062103"/>
          </a:xfrm>
          <a:prstGeom prst="rect">
            <a:avLst/>
          </a:prstGeom>
        </p:spPr>
        <p:txBody>
          <a:bodyPr wrap="square">
            <a:spAutoFit/>
          </a:bodyPr>
          <a:lstStyle/>
          <a:p>
            <a:r>
              <a:rPr lang="en-US" sz="3200" dirty="0"/>
              <a:t>The tobacco industry packages their products to </a:t>
            </a:r>
            <a:r>
              <a:rPr lang="en-US" sz="3200" b="1" dirty="0">
                <a:solidFill>
                  <a:schemeClr val="tx2"/>
                </a:solidFill>
              </a:rPr>
              <a:t>appear</a:t>
            </a:r>
            <a:r>
              <a:rPr lang="en-US" sz="3200" dirty="0"/>
              <a:t> as candy or other sweets. </a:t>
            </a:r>
          </a:p>
        </p:txBody>
      </p:sp>
      <p:pic>
        <p:nvPicPr>
          <p:cNvPr id="5" name="Content Placeholder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6439" y="1600200"/>
            <a:ext cx="3394472" cy="4525963"/>
          </a:xfrm>
          <a:prstGeom prst="rect">
            <a:avLst/>
          </a:prstGeom>
        </p:spPr>
      </p:pic>
    </p:spTree>
    <p:extLst>
      <p:ext uri="{BB962C8B-B14F-4D97-AF65-F5344CB8AC3E}">
        <p14:creationId xmlns:p14="http://schemas.microsoft.com/office/powerpoint/2010/main" val="6985488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34" y="0"/>
            <a:ext cx="9144000" cy="6858000"/>
          </a:xfrm>
          <a:prstGeom prst="rect">
            <a:avLst/>
          </a:prstGeom>
        </p:spPr>
      </p:pic>
      <p:sp>
        <p:nvSpPr>
          <p:cNvPr id="2" name="Rectangle 1"/>
          <p:cNvSpPr/>
          <p:nvPr/>
        </p:nvSpPr>
        <p:spPr>
          <a:xfrm>
            <a:off x="3385340" y="112827"/>
            <a:ext cx="2598788" cy="769441"/>
          </a:xfrm>
          <a:prstGeom prst="rect">
            <a:avLst/>
          </a:prstGeom>
        </p:spPr>
        <p:txBody>
          <a:bodyPr wrap="none">
            <a:spAutoFit/>
          </a:bodyPr>
          <a:lstStyle/>
          <a:p>
            <a:r>
              <a:rPr lang="en-US" sz="4400" dirty="0">
                <a:solidFill>
                  <a:schemeClr val="bg1"/>
                </a:solidFill>
                <a:latin typeface="Arial Black" panose="020B0A04020102020204" pitchFamily="34" charset="0"/>
              </a:rPr>
              <a:t>CIGARS</a:t>
            </a:r>
          </a:p>
        </p:txBody>
      </p:sp>
      <p:sp>
        <p:nvSpPr>
          <p:cNvPr id="3" name="Rectangle 2"/>
          <p:cNvSpPr/>
          <p:nvPr/>
        </p:nvSpPr>
        <p:spPr>
          <a:xfrm>
            <a:off x="620038" y="2123425"/>
            <a:ext cx="4572000" cy="4031873"/>
          </a:xfrm>
          <a:prstGeom prst="rect">
            <a:avLst/>
          </a:prstGeom>
        </p:spPr>
        <p:txBody>
          <a:bodyPr>
            <a:spAutoFit/>
          </a:bodyPr>
          <a:lstStyle/>
          <a:p>
            <a:r>
              <a:rPr lang="en-US" sz="3200" dirty="0"/>
              <a:t>It is common for the tobacco industry to promote their products as </a:t>
            </a:r>
            <a:r>
              <a:rPr lang="en-US" sz="3200" b="1" dirty="0">
                <a:solidFill>
                  <a:schemeClr val="tx2"/>
                </a:solidFill>
              </a:rPr>
              <a:t>affordable</a:t>
            </a:r>
            <a:r>
              <a:rPr lang="en-US" sz="3200" b="1" dirty="0" smtClean="0">
                <a:solidFill>
                  <a:schemeClr val="tx2"/>
                </a:solidFill>
              </a:rPr>
              <a:t>.</a:t>
            </a:r>
          </a:p>
          <a:p>
            <a:endParaRPr lang="en-US" sz="3200" b="1" dirty="0">
              <a:solidFill>
                <a:schemeClr val="tx2"/>
              </a:solidFill>
            </a:endParaRPr>
          </a:p>
          <a:p>
            <a:r>
              <a:rPr lang="en-US" sz="3200" dirty="0"/>
              <a:t>They are taxed differently and packaged differently to be </a:t>
            </a:r>
            <a:r>
              <a:rPr lang="en-US" sz="3200" dirty="0" smtClean="0"/>
              <a:t>less expensive.</a:t>
            </a:r>
            <a:endParaRPr lang="en-US" sz="3200" dirty="0"/>
          </a:p>
        </p:txBody>
      </p:sp>
      <p:pic>
        <p:nvPicPr>
          <p:cNvPr id="5" name="Content Placeholder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6438" y="1912937"/>
            <a:ext cx="4297561" cy="3223171"/>
          </a:xfrm>
          <a:prstGeom prst="rect">
            <a:avLst/>
          </a:prstGeom>
        </p:spPr>
      </p:pic>
    </p:spTree>
    <p:extLst>
      <p:ext uri="{BB962C8B-B14F-4D97-AF65-F5344CB8AC3E}">
        <p14:creationId xmlns:p14="http://schemas.microsoft.com/office/powerpoint/2010/main" val="6865982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extBox 29"/>
          <p:cNvSpPr txBox="1"/>
          <p:nvPr/>
        </p:nvSpPr>
        <p:spPr>
          <a:xfrm>
            <a:off x="1211167" y="2259449"/>
            <a:ext cx="6735265" cy="2339102"/>
          </a:xfrm>
          <a:prstGeom prst="rect">
            <a:avLst/>
          </a:prstGeom>
          <a:noFill/>
        </p:spPr>
        <p:txBody>
          <a:bodyPr wrap="square" rtlCol="0">
            <a:spAutoFit/>
          </a:bodyPr>
          <a:lstStyle/>
          <a:p>
            <a:pPr algn="ctr"/>
            <a:r>
              <a:rPr lang="en-US" sz="7300" dirty="0" smtClean="0">
                <a:solidFill>
                  <a:schemeClr val="tx2"/>
                </a:solidFill>
                <a:latin typeface="Arial"/>
                <a:cs typeface="Arial"/>
              </a:rPr>
              <a:t>SMOKELESS TOBACCO</a:t>
            </a:r>
            <a:endParaRPr lang="en-US" sz="4000" b="1" dirty="0">
              <a:solidFill>
                <a:schemeClr val="tx2"/>
              </a:solidFill>
              <a:latin typeface="Arial"/>
              <a:cs typeface="Arial"/>
            </a:endParaRPr>
          </a:p>
        </p:txBody>
      </p:sp>
      <p:pic>
        <p:nvPicPr>
          <p:cNvPr id="6" name="Picture 5" descr="VFHY_logo_rg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5562599"/>
            <a:ext cx="1181977" cy="1181977"/>
          </a:xfrm>
          <a:prstGeom prst="rect">
            <a:avLst/>
          </a:prstGeom>
        </p:spPr>
      </p:pic>
    </p:spTree>
    <p:extLst>
      <p:ext uri="{BB962C8B-B14F-4D97-AF65-F5344CB8AC3E}">
        <p14:creationId xmlns:p14="http://schemas.microsoft.com/office/powerpoint/2010/main" val="32779131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911703" y="229754"/>
            <a:ext cx="7320594" cy="769441"/>
          </a:xfrm>
          <a:prstGeom prst="rect">
            <a:avLst/>
          </a:prstGeom>
        </p:spPr>
        <p:txBody>
          <a:bodyPr wrap="none">
            <a:spAutoFit/>
          </a:bodyPr>
          <a:lstStyle/>
          <a:p>
            <a:r>
              <a:rPr lang="en-US" sz="4400" dirty="0">
                <a:solidFill>
                  <a:schemeClr val="bg1"/>
                </a:solidFill>
                <a:latin typeface="Arial Black" panose="020B0A04020102020204" pitchFamily="34" charset="0"/>
              </a:rPr>
              <a:t>SMOKELESS TOBACCO</a:t>
            </a:r>
          </a:p>
        </p:txBody>
      </p:sp>
      <p:sp>
        <p:nvSpPr>
          <p:cNvPr id="3" name="Rectangle 2"/>
          <p:cNvSpPr/>
          <p:nvPr/>
        </p:nvSpPr>
        <p:spPr>
          <a:xfrm>
            <a:off x="407095" y="5288340"/>
            <a:ext cx="6544849" cy="1569660"/>
          </a:xfrm>
          <a:prstGeom prst="rect">
            <a:avLst/>
          </a:prstGeom>
        </p:spPr>
        <p:txBody>
          <a:bodyPr wrap="square">
            <a:spAutoFit/>
          </a:bodyPr>
          <a:lstStyle/>
          <a:p>
            <a:r>
              <a:rPr lang="en-US" sz="3200" dirty="0"/>
              <a:t>Smokeless tobacco products are </a:t>
            </a:r>
            <a:r>
              <a:rPr lang="en-US" sz="3200" b="1" dirty="0">
                <a:solidFill>
                  <a:schemeClr val="tx2"/>
                </a:solidFill>
              </a:rPr>
              <a:t>equally</a:t>
            </a:r>
            <a:r>
              <a:rPr lang="en-US" sz="3200" dirty="0">
                <a:solidFill>
                  <a:schemeClr val="tx2"/>
                </a:solidFill>
              </a:rPr>
              <a:t> </a:t>
            </a:r>
            <a:r>
              <a:rPr lang="en-US" sz="3200" dirty="0"/>
              <a:t>as addictive as traditional tobacco products.</a:t>
            </a:r>
          </a:p>
        </p:txBody>
      </p:sp>
      <p:pic>
        <p:nvPicPr>
          <p:cNvPr id="5" name="Picture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538" y="1873037"/>
            <a:ext cx="7789863" cy="3282870"/>
          </a:xfrm>
          <a:prstGeom prst="rect">
            <a:avLst/>
          </a:prstGeom>
          <a:noFill/>
          <a:ln>
            <a:noFill/>
          </a:ln>
        </p:spPr>
      </p:pic>
    </p:spTree>
    <p:extLst>
      <p:ext uri="{BB962C8B-B14F-4D97-AF65-F5344CB8AC3E}">
        <p14:creationId xmlns:p14="http://schemas.microsoft.com/office/powerpoint/2010/main" val="19963625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13" y="377713"/>
            <a:ext cx="9144000" cy="6858000"/>
          </a:xfrm>
          <a:prstGeom prst="rect">
            <a:avLst/>
          </a:prstGeom>
        </p:spPr>
      </p:pic>
      <p:sp>
        <p:nvSpPr>
          <p:cNvPr id="30" name="TextBox 29"/>
          <p:cNvSpPr txBox="1"/>
          <p:nvPr/>
        </p:nvSpPr>
        <p:spPr>
          <a:xfrm>
            <a:off x="752411" y="1145018"/>
            <a:ext cx="8007478" cy="4031873"/>
          </a:xfrm>
          <a:prstGeom prst="rect">
            <a:avLst/>
          </a:prstGeom>
          <a:noFill/>
        </p:spPr>
        <p:txBody>
          <a:bodyPr wrap="square" rtlCol="0">
            <a:spAutoFit/>
          </a:bodyPr>
          <a:lstStyle/>
          <a:p>
            <a:pPr algn="ctr"/>
            <a:r>
              <a:rPr lang="en-US" sz="3600" dirty="0" smtClean="0">
                <a:solidFill>
                  <a:schemeClr val="bg1"/>
                </a:solidFill>
                <a:latin typeface="Arial"/>
                <a:cs typeface="Arial"/>
              </a:rPr>
              <a:t>Nicotine and tobacco products</a:t>
            </a:r>
          </a:p>
          <a:p>
            <a:pPr algn="ctr"/>
            <a:r>
              <a:rPr lang="en-US" sz="3600" dirty="0">
                <a:solidFill>
                  <a:schemeClr val="bg1"/>
                </a:solidFill>
                <a:latin typeface="Arial"/>
                <a:cs typeface="Arial"/>
              </a:rPr>
              <a:t>c</a:t>
            </a:r>
            <a:r>
              <a:rPr lang="en-US" sz="3600" dirty="0" smtClean="0">
                <a:solidFill>
                  <a:schemeClr val="bg1"/>
                </a:solidFill>
                <a:latin typeface="Arial"/>
                <a:cs typeface="Arial"/>
              </a:rPr>
              <a:t>ome in many forms other than cigarettes.</a:t>
            </a:r>
          </a:p>
          <a:p>
            <a:pPr algn="ctr"/>
            <a:endParaRPr lang="en-US" sz="3600" dirty="0">
              <a:solidFill>
                <a:schemeClr val="bg1"/>
              </a:solidFill>
              <a:latin typeface="Arial"/>
              <a:cs typeface="Arial"/>
            </a:endParaRPr>
          </a:p>
          <a:p>
            <a:pPr algn="ctr"/>
            <a:r>
              <a:rPr lang="en-US" sz="3600" dirty="0" smtClean="0">
                <a:solidFill>
                  <a:schemeClr val="bg1"/>
                </a:solidFill>
                <a:latin typeface="Arial"/>
                <a:cs typeface="Arial"/>
              </a:rPr>
              <a:t>Today we will discuss the dangers found in Other Tobacco Products.</a:t>
            </a:r>
          </a:p>
          <a:p>
            <a:pPr algn="ctr"/>
            <a:endParaRPr lang="en-US" sz="4000" b="1" dirty="0">
              <a:solidFill>
                <a:schemeClr val="bg1"/>
              </a:solidFill>
              <a:latin typeface="Arial"/>
              <a:cs typeface="Arial"/>
            </a:endParaRPr>
          </a:p>
        </p:txBody>
      </p:sp>
      <p:pic>
        <p:nvPicPr>
          <p:cNvPr id="3" name="Picture 2" descr="VFHY_logo_rg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6427" y="5816442"/>
            <a:ext cx="990280" cy="990280"/>
          </a:xfrm>
          <a:prstGeom prst="rect">
            <a:avLst/>
          </a:prstGeom>
        </p:spPr>
      </p:pic>
    </p:spTree>
    <p:extLst>
      <p:ext uri="{BB962C8B-B14F-4D97-AF65-F5344CB8AC3E}">
        <p14:creationId xmlns:p14="http://schemas.microsoft.com/office/powerpoint/2010/main" val="21379129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911703" y="125353"/>
            <a:ext cx="7320594" cy="769441"/>
          </a:xfrm>
          <a:prstGeom prst="rect">
            <a:avLst/>
          </a:prstGeom>
        </p:spPr>
        <p:txBody>
          <a:bodyPr wrap="none">
            <a:spAutoFit/>
          </a:bodyPr>
          <a:lstStyle/>
          <a:p>
            <a:r>
              <a:rPr lang="en-US" sz="4400" dirty="0">
                <a:solidFill>
                  <a:schemeClr val="bg1"/>
                </a:solidFill>
                <a:latin typeface="Arial Black" panose="020B0A04020102020204" pitchFamily="34" charset="0"/>
              </a:rPr>
              <a:t>SMOKELESS TOBACCO</a:t>
            </a:r>
          </a:p>
        </p:txBody>
      </p:sp>
      <p:sp>
        <p:nvSpPr>
          <p:cNvPr id="3" name="Rectangle 2"/>
          <p:cNvSpPr/>
          <p:nvPr/>
        </p:nvSpPr>
        <p:spPr>
          <a:xfrm>
            <a:off x="457199" y="1351782"/>
            <a:ext cx="8686801" cy="3453253"/>
          </a:xfrm>
          <a:prstGeom prst="rect">
            <a:avLst/>
          </a:prstGeom>
        </p:spPr>
        <p:txBody>
          <a:bodyPr wrap="square">
            <a:spAutoFit/>
          </a:bodyPr>
          <a:lstStyle/>
          <a:p>
            <a:pPr marL="457200" indent="-457200">
              <a:lnSpc>
                <a:spcPct val="120000"/>
              </a:lnSpc>
              <a:buFont typeface="Arial" panose="020B0604020202020204" pitchFamily="34" charset="0"/>
              <a:buChar char="•"/>
            </a:pPr>
            <a:r>
              <a:rPr lang="en-US" sz="2600" dirty="0"/>
              <a:t>Smokeless tobacco products deliver </a:t>
            </a:r>
            <a:r>
              <a:rPr lang="en-US" sz="2600" b="1" dirty="0">
                <a:solidFill>
                  <a:schemeClr val="tx2"/>
                </a:solidFill>
              </a:rPr>
              <a:t>more nicotine</a:t>
            </a:r>
            <a:r>
              <a:rPr lang="en-US" sz="2600" dirty="0"/>
              <a:t> in a shorter time span.</a:t>
            </a:r>
          </a:p>
          <a:p>
            <a:pPr marL="457200" indent="-457200">
              <a:lnSpc>
                <a:spcPct val="120000"/>
              </a:lnSpc>
              <a:buFont typeface="Arial" panose="020B0604020202020204" pitchFamily="34" charset="0"/>
              <a:buChar char="•"/>
            </a:pPr>
            <a:r>
              <a:rPr lang="en-US" sz="2600" dirty="0"/>
              <a:t>Smokeless tobacco causes </a:t>
            </a:r>
            <a:r>
              <a:rPr lang="en-US" sz="2600" b="1" dirty="0">
                <a:solidFill>
                  <a:schemeClr val="tx2"/>
                </a:solidFill>
              </a:rPr>
              <a:t>tooth decay</a:t>
            </a:r>
            <a:r>
              <a:rPr lang="en-US" sz="2600" b="1" dirty="0"/>
              <a:t>.</a:t>
            </a:r>
          </a:p>
          <a:p>
            <a:pPr marL="457200" indent="-457200">
              <a:lnSpc>
                <a:spcPct val="120000"/>
              </a:lnSpc>
              <a:buFont typeface="Arial" panose="020B0604020202020204" pitchFamily="34" charset="0"/>
              <a:buChar char="•"/>
            </a:pPr>
            <a:r>
              <a:rPr lang="en-US" sz="2600" dirty="0"/>
              <a:t>Over 70% of smokeless tobacco users suffer from the </a:t>
            </a:r>
            <a:r>
              <a:rPr lang="en-US" sz="2600" b="1" dirty="0">
                <a:solidFill>
                  <a:schemeClr val="tx2"/>
                </a:solidFill>
              </a:rPr>
              <a:t>disease</a:t>
            </a:r>
            <a:r>
              <a:rPr lang="en-US" sz="2600" dirty="0"/>
              <a:t> Leukoplakia.</a:t>
            </a:r>
          </a:p>
          <a:p>
            <a:pPr marL="457200" indent="-457200">
              <a:lnSpc>
                <a:spcPct val="120000"/>
              </a:lnSpc>
              <a:buFont typeface="Arial" panose="020B0604020202020204" pitchFamily="34" charset="0"/>
              <a:buChar char="•"/>
            </a:pPr>
            <a:r>
              <a:rPr lang="en-US" sz="2600" dirty="0"/>
              <a:t>Chewing tobacco, dip, and snuff have been linked with esophageal, mouth, and pancreatic </a:t>
            </a:r>
            <a:r>
              <a:rPr lang="en-US" sz="2600" b="1" dirty="0">
                <a:solidFill>
                  <a:schemeClr val="tx2"/>
                </a:solidFill>
              </a:rPr>
              <a:t>cancer</a:t>
            </a:r>
            <a:r>
              <a:rPr lang="en-US" sz="2600" b="1" dirty="0"/>
              <a: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0314" y="4805035"/>
            <a:ext cx="1863123" cy="1838282"/>
          </a:xfrm>
          <a:prstGeom prst="rect">
            <a:avLst/>
          </a:prstGeom>
        </p:spPr>
      </p:pic>
      <p:pic>
        <p:nvPicPr>
          <p:cNvPr id="6" name="Content Placeholder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6677" y="4802953"/>
            <a:ext cx="2610527" cy="1766456"/>
          </a:xfrm>
          <a:prstGeom prst="rect">
            <a:avLst/>
          </a:prstGeom>
        </p:spPr>
      </p:pic>
    </p:spTree>
    <p:extLst>
      <p:ext uri="{BB962C8B-B14F-4D97-AF65-F5344CB8AC3E}">
        <p14:creationId xmlns:p14="http://schemas.microsoft.com/office/powerpoint/2010/main" val="8823312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8" y="87775"/>
            <a:ext cx="9144000" cy="6858000"/>
          </a:xfrm>
          <a:prstGeom prst="rect">
            <a:avLst/>
          </a:prstGeom>
        </p:spPr>
      </p:pic>
      <p:sp>
        <p:nvSpPr>
          <p:cNvPr id="2" name="Rectangle 1"/>
          <p:cNvSpPr/>
          <p:nvPr/>
        </p:nvSpPr>
        <p:spPr>
          <a:xfrm>
            <a:off x="945731" y="190384"/>
            <a:ext cx="7320594" cy="769441"/>
          </a:xfrm>
          <a:prstGeom prst="rect">
            <a:avLst/>
          </a:prstGeom>
        </p:spPr>
        <p:txBody>
          <a:bodyPr wrap="none">
            <a:spAutoFit/>
          </a:bodyPr>
          <a:lstStyle/>
          <a:p>
            <a:r>
              <a:rPr lang="en-US" sz="4400" dirty="0">
                <a:solidFill>
                  <a:schemeClr val="bg1"/>
                </a:solidFill>
                <a:latin typeface="Arial Black" panose="020B0A04020102020204" pitchFamily="34" charset="0"/>
              </a:rPr>
              <a:t>SMOKELESS TOBACCO</a:t>
            </a:r>
          </a:p>
        </p:txBody>
      </p:sp>
      <p:sp>
        <p:nvSpPr>
          <p:cNvPr id="3" name="Rectangle 2"/>
          <p:cNvSpPr/>
          <p:nvPr/>
        </p:nvSpPr>
        <p:spPr>
          <a:xfrm>
            <a:off x="569933" y="2580335"/>
            <a:ext cx="5455085" cy="2554545"/>
          </a:xfrm>
          <a:prstGeom prst="rect">
            <a:avLst/>
          </a:prstGeom>
        </p:spPr>
        <p:txBody>
          <a:bodyPr wrap="square">
            <a:spAutoFit/>
          </a:bodyPr>
          <a:lstStyle/>
          <a:p>
            <a:r>
              <a:rPr lang="en-US" sz="3200" dirty="0"/>
              <a:t>Some smokeless tobacco products are also </a:t>
            </a:r>
            <a:r>
              <a:rPr lang="en-US" sz="3200" b="1" dirty="0" err="1">
                <a:solidFill>
                  <a:schemeClr val="tx2"/>
                </a:solidFill>
              </a:rPr>
              <a:t>spitless</a:t>
            </a:r>
            <a:r>
              <a:rPr lang="en-US" sz="3200" b="1" dirty="0"/>
              <a:t>…</a:t>
            </a:r>
          </a:p>
          <a:p>
            <a:r>
              <a:rPr lang="en-US" sz="3200" dirty="0"/>
              <a:t>…while other </a:t>
            </a:r>
            <a:br>
              <a:rPr lang="en-US" sz="3200" dirty="0"/>
            </a:br>
            <a:r>
              <a:rPr lang="en-US" sz="3200" dirty="0"/>
              <a:t>tobacco-containing products masquerade as </a:t>
            </a:r>
            <a:r>
              <a:rPr lang="en-US" sz="3200" b="1" dirty="0">
                <a:solidFill>
                  <a:schemeClr val="tx2"/>
                </a:solidFill>
              </a:rPr>
              <a:t>mints</a:t>
            </a:r>
            <a:r>
              <a:rPr lang="en-US" sz="3200" b="1" dirty="0"/>
              <a:t>.</a:t>
            </a: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71727" y="1831875"/>
            <a:ext cx="2429271" cy="210374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2530556">
            <a:off x="5636091" y="3384663"/>
            <a:ext cx="1350767" cy="230117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3661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2862333" y="112827"/>
            <a:ext cx="3419334" cy="769441"/>
          </a:xfrm>
          <a:prstGeom prst="rect">
            <a:avLst/>
          </a:prstGeom>
        </p:spPr>
        <p:txBody>
          <a:bodyPr wrap="none">
            <a:spAutoFit/>
          </a:bodyPr>
          <a:lstStyle/>
          <a:p>
            <a:r>
              <a:rPr lang="en-US" sz="4400" dirty="0">
                <a:solidFill>
                  <a:schemeClr val="bg1"/>
                </a:solidFill>
                <a:latin typeface="Arial Black" panose="020B0A04020102020204" pitchFamily="34" charset="0"/>
              </a:rPr>
              <a:t>SUMMARY</a:t>
            </a:r>
          </a:p>
        </p:txBody>
      </p:sp>
      <p:sp>
        <p:nvSpPr>
          <p:cNvPr id="3" name="Rectangle 2"/>
          <p:cNvSpPr/>
          <p:nvPr/>
        </p:nvSpPr>
        <p:spPr>
          <a:xfrm>
            <a:off x="425885" y="1755709"/>
            <a:ext cx="8292230" cy="4228850"/>
          </a:xfrm>
          <a:prstGeom prst="rect">
            <a:avLst/>
          </a:prstGeom>
        </p:spPr>
        <p:txBody>
          <a:bodyPr wrap="square">
            <a:spAutoFit/>
          </a:bodyPr>
          <a:lstStyle/>
          <a:p>
            <a:pPr marL="457200" indent="-457200">
              <a:lnSpc>
                <a:spcPct val="120000"/>
              </a:lnSpc>
              <a:buFont typeface="Arial" panose="020B0604020202020204" pitchFamily="34" charset="0"/>
              <a:buChar char="•"/>
            </a:pPr>
            <a:r>
              <a:rPr lang="en-US" sz="2800" dirty="0"/>
              <a:t>Hookah, e-cigarettes, cigars, </a:t>
            </a:r>
            <a:r>
              <a:rPr lang="en-US" sz="2800" dirty="0" smtClean="0"/>
              <a:t>and smokeless </a:t>
            </a:r>
            <a:r>
              <a:rPr lang="en-US" sz="2800" dirty="0"/>
              <a:t>tobacco </a:t>
            </a:r>
            <a:r>
              <a:rPr lang="en-US" sz="2800" dirty="0" smtClean="0"/>
              <a:t>products </a:t>
            </a:r>
            <a:r>
              <a:rPr lang="en-US" sz="2800" dirty="0"/>
              <a:t>contain </a:t>
            </a:r>
            <a:r>
              <a:rPr lang="en-US" sz="2800" b="1" dirty="0">
                <a:solidFill>
                  <a:schemeClr val="tx2"/>
                </a:solidFill>
              </a:rPr>
              <a:t>toxic</a:t>
            </a:r>
            <a:r>
              <a:rPr lang="en-US" sz="2800" dirty="0"/>
              <a:t> chemicals, including nicotine.</a:t>
            </a:r>
          </a:p>
          <a:p>
            <a:pPr marL="457200" indent="-457200">
              <a:lnSpc>
                <a:spcPct val="120000"/>
              </a:lnSpc>
              <a:buFont typeface="Arial" panose="020B0604020202020204" pitchFamily="34" charset="0"/>
              <a:buChar char="•"/>
            </a:pPr>
            <a:r>
              <a:rPr lang="en-US" sz="2800" dirty="0"/>
              <a:t>Tobacco companies package products to make them </a:t>
            </a:r>
            <a:r>
              <a:rPr lang="en-US" sz="2800" b="1" dirty="0">
                <a:solidFill>
                  <a:schemeClr val="tx2"/>
                </a:solidFill>
              </a:rPr>
              <a:t>appear healthy </a:t>
            </a:r>
            <a:r>
              <a:rPr lang="en-US" sz="2800" dirty="0"/>
              <a:t>and safe.</a:t>
            </a:r>
          </a:p>
          <a:p>
            <a:pPr marL="457200" indent="-457200">
              <a:lnSpc>
                <a:spcPct val="120000"/>
              </a:lnSpc>
              <a:buFont typeface="Arial" panose="020B0604020202020204" pitchFamily="34" charset="0"/>
              <a:buChar char="•"/>
            </a:pPr>
            <a:r>
              <a:rPr lang="en-US" sz="2800" dirty="0"/>
              <a:t>Candy flavors only mask the bitter taste and </a:t>
            </a:r>
            <a:r>
              <a:rPr lang="en-US" sz="2800" b="1" dirty="0">
                <a:solidFill>
                  <a:schemeClr val="tx2"/>
                </a:solidFill>
              </a:rPr>
              <a:t>harmful effects </a:t>
            </a:r>
            <a:r>
              <a:rPr lang="en-US" sz="2800" dirty="0"/>
              <a:t>of tobacco products.</a:t>
            </a:r>
          </a:p>
          <a:p>
            <a:pPr marL="457200" indent="-457200">
              <a:lnSpc>
                <a:spcPct val="120000"/>
              </a:lnSpc>
              <a:buFont typeface="Arial" panose="020B0604020202020204" pitchFamily="34" charset="0"/>
              <a:buChar char="•"/>
            </a:pPr>
            <a:r>
              <a:rPr lang="en-US" sz="2800" dirty="0"/>
              <a:t>There is </a:t>
            </a:r>
            <a:r>
              <a:rPr lang="en-US" sz="2800" b="1" dirty="0">
                <a:solidFill>
                  <a:schemeClr val="tx2"/>
                </a:solidFill>
              </a:rPr>
              <a:t>NO</a:t>
            </a:r>
            <a:r>
              <a:rPr lang="en-US" sz="2800" dirty="0"/>
              <a:t> safe way to use </a:t>
            </a:r>
            <a:r>
              <a:rPr lang="en-US" sz="2800" dirty="0" smtClean="0"/>
              <a:t>the tobacco products reviewed in this presentation.</a:t>
            </a:r>
            <a:endParaRPr lang="en-US" sz="2800" dirty="0"/>
          </a:p>
        </p:txBody>
      </p:sp>
    </p:spTree>
    <p:extLst>
      <p:ext uri="{BB962C8B-B14F-4D97-AF65-F5344CB8AC3E}">
        <p14:creationId xmlns:p14="http://schemas.microsoft.com/office/powerpoint/2010/main" val="32204622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extBox 29"/>
          <p:cNvSpPr txBox="1"/>
          <p:nvPr/>
        </p:nvSpPr>
        <p:spPr>
          <a:xfrm>
            <a:off x="1211167" y="2580077"/>
            <a:ext cx="6735265" cy="1215717"/>
          </a:xfrm>
          <a:prstGeom prst="rect">
            <a:avLst/>
          </a:prstGeom>
          <a:noFill/>
        </p:spPr>
        <p:txBody>
          <a:bodyPr wrap="square" rtlCol="0">
            <a:spAutoFit/>
          </a:bodyPr>
          <a:lstStyle/>
          <a:p>
            <a:pPr algn="ctr"/>
            <a:r>
              <a:rPr lang="en-US" sz="7300" dirty="0" smtClean="0">
                <a:solidFill>
                  <a:schemeClr val="tx2"/>
                </a:solidFill>
                <a:latin typeface="Arial"/>
                <a:cs typeface="Arial"/>
              </a:rPr>
              <a:t>HOOKAH</a:t>
            </a:r>
            <a:endParaRPr lang="en-US" sz="4000" b="1" dirty="0">
              <a:solidFill>
                <a:schemeClr val="tx2"/>
              </a:solidFill>
              <a:latin typeface="Arial"/>
              <a:cs typeface="Arial"/>
            </a:endParaRPr>
          </a:p>
        </p:txBody>
      </p:sp>
      <p:pic>
        <p:nvPicPr>
          <p:cNvPr id="6" name="Picture 5" descr="VFHY_logo_rg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5562599"/>
            <a:ext cx="1181977" cy="1181977"/>
          </a:xfrm>
          <a:prstGeom prst="rect">
            <a:avLst/>
          </a:prstGeom>
        </p:spPr>
      </p:pic>
    </p:spTree>
    <p:extLst>
      <p:ext uri="{BB962C8B-B14F-4D97-AF65-F5344CB8AC3E}">
        <p14:creationId xmlns:p14="http://schemas.microsoft.com/office/powerpoint/2010/main" val="16527017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p:nvGrpSpPr>
        <p:grpSpPr>
          <a:xfrm>
            <a:off x="409616" y="1890566"/>
            <a:ext cx="4298680" cy="3731279"/>
            <a:chOff x="1369869" y="192530"/>
            <a:chExt cx="6071526" cy="5270118"/>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Props>
                </a:ext>
                <a:ext uri="{28A0092B-C50C-407E-A947-70E740481C1C}">
                  <a14:useLocalDpi xmlns:a14="http://schemas.microsoft.com/office/drawing/2010/main" val="0"/>
                </a:ext>
              </a:extLst>
            </a:blip>
            <a:stretch>
              <a:fillRect/>
            </a:stretch>
          </p:blipFill>
          <p:spPr>
            <a:xfrm>
              <a:off x="1369869" y="192530"/>
              <a:ext cx="3449926" cy="5270118"/>
            </a:xfrm>
            <a:prstGeom prst="rect">
              <a:avLst/>
            </a:prstGeom>
            <a:ln>
              <a:noFill/>
            </a:ln>
            <a:effectLst>
              <a:outerShdw blurRad="50800" dist="38100" dir="10800000" algn="r" rotWithShape="0">
                <a:prstClr val="black">
                  <a:alpha val="40000"/>
                </a:prst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1557">
              <a:off x="4717673" y="2147194"/>
              <a:ext cx="2723722" cy="1614057"/>
            </a:xfrm>
            <a:prstGeom prst="rect">
              <a:avLst/>
            </a:prstGeom>
            <a:ln>
              <a:noFill/>
            </a:ln>
            <a:effectLst>
              <a:outerShdw blurRad="50800" dist="38100" dir="10800000" algn="r" rotWithShape="0">
                <a:prstClr val="black">
                  <a:alpha val="40000"/>
                </a:prstClr>
              </a:outerShdw>
            </a:effectLst>
          </p:spPr>
        </p:pic>
      </p:grpSp>
      <p:sp>
        <p:nvSpPr>
          <p:cNvPr id="3" name="Rectangle 2"/>
          <p:cNvSpPr/>
          <p:nvPr/>
        </p:nvSpPr>
        <p:spPr>
          <a:xfrm>
            <a:off x="3167127" y="2727"/>
            <a:ext cx="3228769" cy="830997"/>
          </a:xfrm>
          <a:prstGeom prst="rect">
            <a:avLst/>
          </a:prstGeom>
        </p:spPr>
        <p:txBody>
          <a:bodyPr wrap="none">
            <a:spAutoFit/>
          </a:bodyPr>
          <a:lstStyle/>
          <a:p>
            <a:r>
              <a:rPr lang="en-US" sz="4800" dirty="0">
                <a:solidFill>
                  <a:schemeClr val="bg1"/>
                </a:solidFill>
                <a:latin typeface="Arial Black" panose="020B0A04020102020204" pitchFamily="34" charset="0"/>
              </a:rPr>
              <a:t>HOOKAH</a:t>
            </a:r>
          </a:p>
        </p:txBody>
      </p:sp>
      <p:sp>
        <p:nvSpPr>
          <p:cNvPr id="5" name="Rectangle 4"/>
          <p:cNvSpPr/>
          <p:nvPr/>
        </p:nvSpPr>
        <p:spPr>
          <a:xfrm>
            <a:off x="5509097" y="2092692"/>
            <a:ext cx="2858346" cy="2862322"/>
          </a:xfrm>
          <a:prstGeom prst="rect">
            <a:avLst/>
          </a:prstGeom>
        </p:spPr>
        <p:txBody>
          <a:bodyPr wrap="square">
            <a:spAutoFit/>
          </a:bodyPr>
          <a:lstStyle/>
          <a:p>
            <a:r>
              <a:rPr lang="en-US" sz="3600" dirty="0"/>
              <a:t>Hookahs are </a:t>
            </a:r>
            <a:r>
              <a:rPr lang="en-US" sz="3600" b="1" dirty="0">
                <a:solidFill>
                  <a:schemeClr val="tx2"/>
                </a:solidFill>
              </a:rPr>
              <a:t>equally damaging </a:t>
            </a:r>
            <a:r>
              <a:rPr lang="en-US" sz="3600" dirty="0"/>
              <a:t>to your health as cigarettes</a:t>
            </a:r>
          </a:p>
        </p:txBody>
      </p:sp>
    </p:spTree>
    <p:extLst>
      <p:ext uri="{BB962C8B-B14F-4D97-AF65-F5344CB8AC3E}">
        <p14:creationId xmlns:p14="http://schemas.microsoft.com/office/powerpoint/2010/main" val="36805330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3182488" y="100301"/>
            <a:ext cx="2972289" cy="769441"/>
          </a:xfrm>
          <a:prstGeom prst="rect">
            <a:avLst/>
          </a:prstGeom>
        </p:spPr>
        <p:txBody>
          <a:bodyPr wrap="none">
            <a:spAutoFit/>
          </a:bodyPr>
          <a:lstStyle/>
          <a:p>
            <a:r>
              <a:rPr lang="en-US" sz="4400" dirty="0">
                <a:solidFill>
                  <a:schemeClr val="bg1"/>
                </a:solidFill>
                <a:latin typeface="Arial Black" panose="020B0A04020102020204" pitchFamily="34" charset="0"/>
              </a:rPr>
              <a:t>HOOKAH</a:t>
            </a:r>
          </a:p>
        </p:txBody>
      </p:sp>
      <p:sp>
        <p:nvSpPr>
          <p:cNvPr id="3" name="Rectangle 2"/>
          <p:cNvSpPr/>
          <p:nvPr/>
        </p:nvSpPr>
        <p:spPr>
          <a:xfrm>
            <a:off x="257661" y="1639540"/>
            <a:ext cx="4572000" cy="4832092"/>
          </a:xfrm>
          <a:prstGeom prst="rect">
            <a:avLst/>
          </a:prstGeom>
        </p:spPr>
        <p:txBody>
          <a:bodyPr>
            <a:spAutoFit/>
          </a:bodyPr>
          <a:lstStyle/>
          <a:p>
            <a:pPr marL="342900" indent="-342900">
              <a:lnSpc>
                <a:spcPct val="120000"/>
              </a:lnSpc>
              <a:spcBef>
                <a:spcPts val="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Smoke from the heated tobacco in hookahs </a:t>
            </a:r>
            <a:r>
              <a:rPr lang="en-US" sz="2400" b="1" dirty="0">
                <a:solidFill>
                  <a:schemeClr val="tx2"/>
                </a:solidFill>
                <a:latin typeface="Arial" panose="020B0604020202020204" pitchFamily="34" charset="0"/>
                <a:cs typeface="Arial" panose="020B0604020202020204" pitchFamily="34" charset="0"/>
              </a:rPr>
              <a:t>clogs</a:t>
            </a:r>
            <a:r>
              <a:rPr lang="en-US" sz="2400" dirty="0">
                <a:latin typeface="Arial" panose="020B0604020202020204" pitchFamily="34" charset="0"/>
                <a:cs typeface="Arial" panose="020B0604020202020204" pitchFamily="34" charset="0"/>
              </a:rPr>
              <a:t> the pores in your respiratory system.</a:t>
            </a:r>
          </a:p>
          <a:p>
            <a:pPr marL="342900" indent="-342900">
              <a:lnSpc>
                <a:spcPct val="120000"/>
              </a:lnSpc>
              <a:spcBef>
                <a:spcPts val="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Hookah users are </a:t>
            </a:r>
            <a:r>
              <a:rPr lang="en-US" sz="2400" b="1" dirty="0">
                <a:solidFill>
                  <a:schemeClr val="tx2"/>
                </a:solidFill>
                <a:latin typeface="Arial" panose="020B0604020202020204" pitchFamily="34" charset="0"/>
                <a:cs typeface="Arial" panose="020B0604020202020204" pitchFamily="34" charset="0"/>
              </a:rPr>
              <a:t>exposed</a:t>
            </a:r>
            <a:r>
              <a:rPr lang="en-US" sz="2400" dirty="0">
                <a:latin typeface="Arial" panose="020B0604020202020204" pitchFamily="34" charset="0"/>
                <a:cs typeface="Arial" panose="020B0604020202020204" pitchFamily="34" charset="0"/>
              </a:rPr>
              <a:t> to more smoke than cigarette users. </a:t>
            </a:r>
          </a:p>
          <a:p>
            <a:pPr marL="342900" indent="-342900">
              <a:lnSpc>
                <a:spcPct val="120000"/>
              </a:lnSpc>
              <a:spcBef>
                <a:spcPts val="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 water moving through the pipes does NOT </a:t>
            </a:r>
            <a:r>
              <a:rPr lang="en-US" sz="2400" b="1" dirty="0">
                <a:solidFill>
                  <a:schemeClr val="tx2"/>
                </a:solidFill>
                <a:latin typeface="Arial" panose="020B0604020202020204" pitchFamily="34" charset="0"/>
                <a:cs typeface="Arial" panose="020B0604020202020204" pitchFamily="34" charset="0"/>
              </a:rPr>
              <a:t>“clean” </a:t>
            </a:r>
            <a:r>
              <a:rPr lang="en-US" sz="2400" dirty="0">
                <a:latin typeface="Arial" panose="020B0604020202020204" pitchFamily="34" charset="0"/>
                <a:cs typeface="Arial" panose="020B0604020202020204" pitchFamily="34" charset="0"/>
              </a:rPr>
              <a:t>the smoke inhaled.</a:t>
            </a:r>
          </a:p>
        </p:txBody>
      </p:sp>
      <p:pic>
        <p:nvPicPr>
          <p:cNvPr id="5" name="Content Placeholder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1241" y="1683101"/>
            <a:ext cx="2504868" cy="4525963"/>
          </a:xfrm>
          <a:prstGeom prst="rect">
            <a:avLst/>
          </a:prstGeom>
        </p:spPr>
      </p:pic>
    </p:spTree>
    <p:extLst>
      <p:ext uri="{BB962C8B-B14F-4D97-AF65-F5344CB8AC3E}">
        <p14:creationId xmlns:p14="http://schemas.microsoft.com/office/powerpoint/2010/main" val="19859930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3085855" y="100301"/>
            <a:ext cx="2972289" cy="769441"/>
          </a:xfrm>
          <a:prstGeom prst="rect">
            <a:avLst/>
          </a:prstGeom>
        </p:spPr>
        <p:txBody>
          <a:bodyPr wrap="none">
            <a:spAutoFit/>
          </a:bodyPr>
          <a:lstStyle/>
          <a:p>
            <a:r>
              <a:rPr lang="en-US" sz="4400" dirty="0">
                <a:solidFill>
                  <a:schemeClr val="bg1"/>
                </a:solidFill>
                <a:latin typeface="Arial Black" panose="020B0A04020102020204" pitchFamily="34" charset="0"/>
              </a:rPr>
              <a:t>HOOKAH</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85" y="1507446"/>
            <a:ext cx="2348168" cy="3587070"/>
          </a:xfrm>
          <a:prstGeom prst="rect">
            <a:avLst/>
          </a:prstGeom>
        </p:spPr>
      </p:pic>
      <p:sp>
        <p:nvSpPr>
          <p:cNvPr id="3" name="Rectangle 2"/>
          <p:cNvSpPr/>
          <p:nvPr/>
        </p:nvSpPr>
        <p:spPr>
          <a:xfrm>
            <a:off x="3844877" y="2746982"/>
            <a:ext cx="1454244" cy="1107996"/>
          </a:xfrm>
          <a:prstGeom prst="rect">
            <a:avLst/>
          </a:prstGeom>
        </p:spPr>
        <p:txBody>
          <a:bodyPr wrap="none">
            <a:spAutoFit/>
          </a:bodyPr>
          <a:lstStyle/>
          <a:p>
            <a:r>
              <a:rPr lang="en-US" sz="6600" b="1" dirty="0">
                <a:solidFill>
                  <a:schemeClr val="tx2"/>
                </a:solidFill>
                <a:effectLst>
                  <a:outerShdw blurRad="38100" dist="38100" dir="2700000" algn="tl">
                    <a:srgbClr val="000000">
                      <a:alpha val="43137"/>
                    </a:srgbClr>
                  </a:outerShdw>
                </a:effectLst>
                <a:latin typeface="Arial Black" pitchFamily="34" charset="0"/>
              </a:rPr>
              <a:t>VS</a:t>
            </a:r>
            <a:endParaRPr lang="en-US" sz="66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7513" y="1959069"/>
            <a:ext cx="3371637" cy="2683823"/>
          </a:xfrm>
          <a:prstGeom prst="rect">
            <a:avLst/>
          </a:prstGeom>
        </p:spPr>
      </p:pic>
      <p:sp>
        <p:nvSpPr>
          <p:cNvPr id="7" name="Rectangle 6"/>
          <p:cNvSpPr/>
          <p:nvPr/>
        </p:nvSpPr>
        <p:spPr>
          <a:xfrm>
            <a:off x="259624" y="5427519"/>
            <a:ext cx="6876819" cy="609398"/>
          </a:xfrm>
          <a:prstGeom prst="rect">
            <a:avLst/>
          </a:prstGeom>
        </p:spPr>
        <p:txBody>
          <a:bodyPr wrap="none">
            <a:spAutoFit/>
          </a:bodyPr>
          <a:lstStyle/>
          <a:p>
            <a:pPr algn="ctr">
              <a:lnSpc>
                <a:spcPct val="120000"/>
              </a:lnSpc>
              <a:spcAft>
                <a:spcPts val="1200"/>
              </a:spcAft>
            </a:pPr>
            <a:r>
              <a:rPr lang="en-US" sz="2800" dirty="0"/>
              <a:t>One Hookah session = </a:t>
            </a:r>
            <a:r>
              <a:rPr lang="en-US" sz="2800" b="1" dirty="0">
                <a:solidFill>
                  <a:schemeClr val="tx2"/>
                </a:solidFill>
              </a:rPr>
              <a:t>100 or more </a:t>
            </a:r>
            <a:r>
              <a:rPr lang="en-US" sz="2800" dirty="0"/>
              <a:t>cigarettes </a:t>
            </a:r>
          </a:p>
        </p:txBody>
      </p:sp>
    </p:spTree>
    <p:extLst>
      <p:ext uri="{BB962C8B-B14F-4D97-AF65-F5344CB8AC3E}">
        <p14:creationId xmlns:p14="http://schemas.microsoft.com/office/powerpoint/2010/main" val="15759115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extBox 29"/>
          <p:cNvSpPr txBox="1"/>
          <p:nvPr/>
        </p:nvSpPr>
        <p:spPr>
          <a:xfrm>
            <a:off x="1211167" y="2580077"/>
            <a:ext cx="6735265" cy="2339102"/>
          </a:xfrm>
          <a:prstGeom prst="rect">
            <a:avLst/>
          </a:prstGeom>
          <a:noFill/>
        </p:spPr>
        <p:txBody>
          <a:bodyPr wrap="square" rtlCol="0">
            <a:spAutoFit/>
          </a:bodyPr>
          <a:lstStyle/>
          <a:p>
            <a:pPr algn="ctr"/>
            <a:r>
              <a:rPr lang="en-US" sz="7300" dirty="0" smtClean="0">
                <a:solidFill>
                  <a:schemeClr val="tx2"/>
                </a:solidFill>
                <a:latin typeface="Arial"/>
                <a:cs typeface="Arial"/>
              </a:rPr>
              <a:t>ELECTRONIC CIGARETTES</a:t>
            </a:r>
            <a:endParaRPr lang="en-US" sz="4000" b="1" dirty="0">
              <a:solidFill>
                <a:schemeClr val="tx2"/>
              </a:solidFill>
              <a:latin typeface="Arial"/>
              <a:cs typeface="Arial"/>
            </a:endParaRPr>
          </a:p>
        </p:txBody>
      </p:sp>
      <p:pic>
        <p:nvPicPr>
          <p:cNvPr id="6" name="Picture 5" descr="VFHY_logo_rg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5562599"/>
            <a:ext cx="1181977" cy="1181977"/>
          </a:xfrm>
          <a:prstGeom prst="rect">
            <a:avLst/>
          </a:prstGeom>
        </p:spPr>
      </p:pic>
    </p:spTree>
    <p:extLst>
      <p:ext uri="{BB962C8B-B14F-4D97-AF65-F5344CB8AC3E}">
        <p14:creationId xmlns:p14="http://schemas.microsoft.com/office/powerpoint/2010/main" val="7808896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663793" y="137879"/>
            <a:ext cx="8480207" cy="769441"/>
          </a:xfrm>
          <a:prstGeom prst="rect">
            <a:avLst/>
          </a:prstGeom>
        </p:spPr>
        <p:txBody>
          <a:bodyPr wrap="none">
            <a:spAutoFit/>
          </a:bodyPr>
          <a:lstStyle/>
          <a:p>
            <a:r>
              <a:rPr lang="en-US" sz="4400" dirty="0">
                <a:solidFill>
                  <a:schemeClr val="bg1"/>
                </a:solidFill>
                <a:latin typeface="Arial Black" panose="020B0A04020102020204" pitchFamily="34" charset="0"/>
              </a:rPr>
              <a:t>ELECTRONIC CIGARETTES</a:t>
            </a:r>
          </a:p>
        </p:txBody>
      </p:sp>
      <p:sp>
        <p:nvSpPr>
          <p:cNvPr id="3" name="Rectangle 2"/>
          <p:cNvSpPr/>
          <p:nvPr/>
        </p:nvSpPr>
        <p:spPr>
          <a:xfrm>
            <a:off x="526007" y="5169497"/>
            <a:ext cx="7337207" cy="1200329"/>
          </a:xfrm>
          <a:prstGeom prst="rect">
            <a:avLst/>
          </a:prstGeom>
        </p:spPr>
        <p:txBody>
          <a:bodyPr wrap="square">
            <a:spAutoFit/>
          </a:bodyPr>
          <a:lstStyle/>
          <a:p>
            <a:r>
              <a:rPr lang="en-US" sz="3600" dirty="0" smtClean="0"/>
              <a:t>E-cigs do not contain tobacco, but they do use nicotine from tobacco.</a:t>
            </a:r>
            <a:endParaRPr lang="en-US" sz="3600" dirty="0"/>
          </a:p>
        </p:txBody>
      </p:sp>
      <p:pic>
        <p:nvPicPr>
          <p:cNvPr id="5" name="Picture Placeholder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494" y="1815381"/>
            <a:ext cx="4802185" cy="2772314"/>
          </a:xfrm>
          <a:prstGeom prst="rect">
            <a:avLst/>
          </a:prstGeom>
          <a:noFill/>
          <a:ln>
            <a:noFill/>
          </a:ln>
        </p:spPr>
      </p:pic>
    </p:spTree>
    <p:extLst>
      <p:ext uri="{BB962C8B-B14F-4D97-AF65-F5344CB8AC3E}">
        <p14:creationId xmlns:p14="http://schemas.microsoft.com/office/powerpoint/2010/main" val="20263359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663793" y="137879"/>
            <a:ext cx="8480207" cy="769441"/>
          </a:xfrm>
          <a:prstGeom prst="rect">
            <a:avLst/>
          </a:prstGeom>
        </p:spPr>
        <p:txBody>
          <a:bodyPr wrap="none">
            <a:spAutoFit/>
          </a:bodyPr>
          <a:lstStyle/>
          <a:p>
            <a:r>
              <a:rPr lang="en-US" sz="4400" dirty="0">
                <a:solidFill>
                  <a:schemeClr val="bg1"/>
                </a:solidFill>
                <a:latin typeface="Arial Black" panose="020B0A04020102020204" pitchFamily="34" charset="0"/>
              </a:rPr>
              <a:t>ELECTRONIC CIGARETTES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6884" y="1721651"/>
            <a:ext cx="4643742" cy="3414698"/>
          </a:xfrm>
          <a:prstGeom prst="rect">
            <a:avLst/>
          </a:prstGeom>
        </p:spPr>
      </p:pic>
      <p:sp>
        <p:nvSpPr>
          <p:cNvPr id="6" name="TextBox 5"/>
          <p:cNvSpPr txBox="1"/>
          <p:nvPr/>
        </p:nvSpPr>
        <p:spPr>
          <a:xfrm>
            <a:off x="663793" y="1572673"/>
            <a:ext cx="2829718" cy="4154984"/>
          </a:xfrm>
          <a:prstGeom prst="rect">
            <a:avLst/>
          </a:prstGeom>
          <a:noFill/>
        </p:spPr>
        <p:txBody>
          <a:bodyPr wrap="square" rtlCol="0">
            <a:spAutoFit/>
          </a:bodyPr>
          <a:lstStyle/>
          <a:p>
            <a:r>
              <a:rPr lang="en-US" sz="2400" dirty="0" smtClean="0"/>
              <a:t>E-cigs do </a:t>
            </a:r>
            <a:r>
              <a:rPr lang="en-US" sz="2400" i="1" dirty="0" smtClean="0"/>
              <a:t>not</a:t>
            </a:r>
            <a:r>
              <a:rPr lang="en-US" sz="2400" dirty="0" smtClean="0"/>
              <a:t> produce a harmless “vapor” – it is an </a:t>
            </a:r>
            <a:r>
              <a:rPr lang="en-US" sz="2400" dirty="0" smtClean="0">
                <a:solidFill>
                  <a:schemeClr val="tx2">
                    <a:lumMod val="75000"/>
                  </a:schemeClr>
                </a:solidFill>
              </a:rPr>
              <a:t>aerosol or mist </a:t>
            </a:r>
            <a:r>
              <a:rPr lang="en-US" sz="2400" dirty="0" smtClean="0"/>
              <a:t>that contains nicotine and a number of chemicals.</a:t>
            </a:r>
          </a:p>
          <a:p>
            <a:endParaRPr lang="en-US" sz="2400" dirty="0" smtClean="0"/>
          </a:p>
          <a:p>
            <a:r>
              <a:rPr lang="en-US" sz="2400" dirty="0" smtClean="0"/>
              <a:t>The safety of e-cigs are currently being studied by the FDA.</a:t>
            </a:r>
            <a:endParaRPr lang="en-US" sz="2400" dirty="0"/>
          </a:p>
        </p:txBody>
      </p:sp>
    </p:spTree>
    <p:extLst>
      <p:ext uri="{BB962C8B-B14F-4D97-AF65-F5344CB8AC3E}">
        <p14:creationId xmlns:p14="http://schemas.microsoft.com/office/powerpoint/2010/main" val="14058005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12165</TotalTime>
  <Words>1550</Words>
  <Application>Microsoft Office PowerPoint</Application>
  <PresentationFormat>On-screen Show (4:3)</PresentationFormat>
  <Paragraphs>166</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Arial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Design Channel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Franek</dc:creator>
  <cp:lastModifiedBy>Donna Gassie</cp:lastModifiedBy>
  <cp:revision>36</cp:revision>
  <cp:lastPrinted>2017-07-17T14:16:04Z</cp:lastPrinted>
  <dcterms:created xsi:type="dcterms:W3CDTF">2016-09-14T18:37:19Z</dcterms:created>
  <dcterms:modified xsi:type="dcterms:W3CDTF">2017-08-01T18:31:15Z</dcterms:modified>
</cp:coreProperties>
</file>