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72" r:id="rId4"/>
    <p:sldId id="256" r:id="rId5"/>
    <p:sldId id="259" r:id="rId6"/>
    <p:sldId id="266" r:id="rId7"/>
    <p:sldId id="261" r:id="rId8"/>
    <p:sldId id="262" r:id="rId9"/>
    <p:sldId id="263" r:id="rId10"/>
    <p:sldId id="264" r:id="rId11"/>
    <p:sldId id="265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3333CC"/>
    <a:srgbClr val="92D050"/>
    <a:srgbClr val="75B5E1"/>
    <a:srgbClr val="FEF6D4"/>
    <a:srgbClr val="946639"/>
    <a:srgbClr val="2CBC5A"/>
    <a:srgbClr val="E07D22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DBFA-B4E0-46AD-96D7-7D17948EA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F421-1B0A-4476-B689-36C78C5E6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D032C-4E66-40F4-A52E-0E5673C6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9BFB-1ECC-491D-9C4D-7718C7D6159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2CFC-D9CF-416A-B1C3-ACB37709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085C-8583-4A5A-8ACB-6F3A9969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9663-86F3-4805-9F28-C058C7A0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5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0014D-C4FB-49E4-82BB-32AD3B28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1C682-FE70-4752-B3AD-102699D3D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DE4D3-ABAF-4765-AF20-7351657F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9BFB-1ECC-491D-9C4D-7718C7D6159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783E7-1C56-492B-8773-F8AD8CE6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7353-BB96-4C2A-B7D5-ED296F48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9663-86F3-4805-9F28-C058C7A0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6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98965C-DABD-43FF-A1B2-844BCE42F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29126-49DB-42F0-A9C1-5CC7D962C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D468F-A000-4629-B0A5-A7AD4BC7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9BFB-1ECC-491D-9C4D-7718C7D6159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66C65-A7F9-4F7B-AE45-C18642F9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D258A-F301-4022-9482-8AAD63F2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9663-86F3-4805-9F28-C058C7A0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4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37502-42A3-4373-9893-02CD07A9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D70DE-55FF-4DBC-9481-1CEA7D0C5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0851-81D1-4FC8-819B-6B084CC4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9BFB-1ECC-491D-9C4D-7718C7D6159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3A704-1192-4E9E-B582-AB54ABD0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B197D-EDA4-4EAB-9C99-A72603DF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9663-86F3-4805-9F28-C058C7A0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1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638AB-EE09-45A6-96F5-55E45331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8F1B6-17DA-4B40-B879-377757891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02A08-771D-4A6D-8FE9-4012BFBC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9BFB-1ECC-491D-9C4D-7718C7D6159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84959-1DE8-47B2-B247-32104EDF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8049C-C5F4-48DE-925C-95E26965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9663-86F3-4805-9F28-C058C7A0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3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9FDE-8FFB-4FFB-B04A-2CD126A6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C3009-CB76-4B15-810C-C4C38C9C8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3941A-D0A8-495C-A08B-D5A55B1EF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C7AC8-F837-4D90-B328-03E9A45B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9BFB-1ECC-491D-9C4D-7718C7D6159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35FF2-3212-41BF-9422-E6B6C45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B00CF-C9C2-4E60-B4B0-446A6BF8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9663-86F3-4805-9F28-C058C7A0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6293-0CF4-4909-B166-91E858BE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9171D-5354-4393-A73B-320D13A94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D1B71-8E16-43E7-A8F0-F98170EF8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C913F-A5B8-43A2-87BD-50FA1852E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E771CF-64E4-4F27-8D1F-83FEC2685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68FE2-8B26-4641-A947-867B70CD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9BFB-1ECC-491D-9C4D-7718C7D6159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783B32-2F7F-4666-B29A-E4C6FA77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38184-2138-47E0-B1A1-3BDC6FCC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9663-86F3-4805-9F28-C058C7A0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6EDC-5B76-40BF-ADB7-26F0ECDF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4FC07-615E-480F-9FE3-8451629F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9BFB-1ECC-491D-9C4D-7718C7D6159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F1515-94D9-400F-B210-E76113E3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F5BEB-571F-4933-96E4-7F547292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9663-86F3-4805-9F28-C058C7A0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7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1EEAE8-3CAB-4DA0-AD25-2FC27593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9BFB-1ECC-491D-9C4D-7718C7D6159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5E8EB-AA1C-434E-9181-76E457EF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E8770-5674-4A75-8BA7-91BCF82D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9663-86F3-4805-9F28-C058C7A0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6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FAB1-8E87-49DB-B71B-618E2385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6AF5D-84FB-4E5D-B99A-93B590FE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EEE11-CF5D-441B-A279-34C2A8D52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81D86-5A2F-4606-8BC3-DDC74694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9BFB-1ECC-491D-9C4D-7718C7D6159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0BEC6-BFB0-4570-A84D-F90BEF00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F6147-131E-473E-BEDA-380FC878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9663-86F3-4805-9F28-C058C7A0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AC0B-2F79-440D-9C1F-62584001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F8600-8152-458B-96A9-41427A3D1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31267-F9EA-41B2-80F8-830E4D524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B84E-7C19-43BD-AFE9-FC0DBF88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9BFB-1ECC-491D-9C4D-7718C7D6159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68D8C-C969-446E-A658-1B1E99D9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45B90-2BB6-4E6E-B6A6-3ACEDA2A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9663-86F3-4805-9F28-C058C7A0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4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bg1"/>
            </a:gs>
            <a:gs pos="25000">
              <a:schemeClr val="bg1"/>
            </a:gs>
            <a:gs pos="75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26B8C-318A-4580-9DAA-68CC64D4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BE1E0-CB8A-4B3D-8493-2D17E218C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F97A8-5BB2-4573-A8B0-D6B3707E7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9BFB-1ECC-491D-9C4D-7718C7D6159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E8507-EA9D-4B73-8B15-F09B73756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B8E54-B945-4B0B-9600-E8D0C6A77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99663-86F3-4805-9F28-C058C7A0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nal.usda.gov/fnic/history/8549v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http://www.nal.usda.gov/fnic/history/7550v.gif" TargetMode="Externa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http://housing.k-state.edu/dining/FitCourse/FC/pyramidpower/media/Food-Guide-Pyramid.jpg" TargetMode="External"/><Relationship Id="rId7" Type="http://schemas.openxmlformats.org/officeDocument/2006/relationships/image" Target="http://www.mypyramid.gov/images/Home_image.g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http://www.nal.usda.gov/fnic/history/7551v.gif" TargetMode="External"/><Relationship Id="rId4" Type="http://schemas.openxmlformats.org/officeDocument/2006/relationships/image" Target="../media/image10.gif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yplate fruits">
            <a:extLst>
              <a:ext uri="{FF2B5EF4-FFF2-40B4-BE49-F238E27FC236}">
                <a16:creationId xmlns:a16="http://schemas.microsoft.com/office/drawing/2014/main" id="{AB3A6183-DE6D-4A50-85E5-E7379D58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69" b="8119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29" b="11270"/>
          <a:stretch/>
        </p:blipFill>
        <p:spPr bwMode="auto">
          <a:xfrm>
            <a:off x="9262369" y="468569"/>
            <a:ext cx="2929631" cy="265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4ECC22-DF10-42CD-BD17-6DF49E448561}"/>
              </a:ext>
            </a:extLst>
          </p:cNvPr>
          <p:cNvSpPr/>
          <p:nvPr/>
        </p:nvSpPr>
        <p:spPr>
          <a:xfrm>
            <a:off x="589114" y="138875"/>
            <a:ext cx="7507321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40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FOOD GUIDES...</a:t>
            </a:r>
            <a:endParaRPr lang="en-US" sz="7400" b="0" cap="none" spc="0" dirty="0">
              <a:ln w="0"/>
              <a:solidFill>
                <a:srgbClr val="99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030" name="Picture 6" descr="Image result for myplate proteins">
            <a:extLst>
              <a:ext uri="{FF2B5EF4-FFF2-40B4-BE49-F238E27FC236}">
                <a16:creationId xmlns:a16="http://schemas.microsoft.com/office/drawing/2014/main" id="{610A2903-6916-416A-A4BE-554EB2A5E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93" b="92708" l="16806" r="84583">
                        <a14:foregroundMark x1="56667" y1="8565" x2="38472" y2="6481"/>
                        <a14:foregroundMark x1="38472" y1="6481" x2="50139" y2="17361"/>
                        <a14:foregroundMark x1="50139" y1="17361" x2="39722" y2="8333"/>
                        <a14:foregroundMark x1="42083" y1="5093" x2="51528" y2="5093"/>
                        <a14:foregroundMark x1="16806" y1="29167" x2="19167" y2="39236"/>
                        <a14:foregroundMark x1="52917" y1="62963" x2="55000" y2="61458"/>
                        <a14:foregroundMark x1="81250" y1="48727" x2="76389" y2="45255"/>
                        <a14:foregroundMark x1="84722" y1="64352" x2="82639" y2="60880"/>
                        <a14:foregroundMark x1="47361" y1="79977" x2="48333" y2="79167"/>
                        <a14:foregroundMark x1="48750" y1="80903" x2="49722" y2="80556"/>
                        <a14:foregroundMark x1="48056" y1="92708" x2="39306" y2="91551"/>
                        <a14:foregroundMark x1="50833" y1="60069" x2="49028" y2="61227"/>
                        <a14:foregroundMark x1="48056" y1="64120" x2="48056" y2="6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5" r="10578"/>
          <a:stretch/>
        </p:blipFill>
        <p:spPr bwMode="auto">
          <a:xfrm>
            <a:off x="589113" y="3260619"/>
            <a:ext cx="2119637" cy="32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D9502348-9605-46C6-B5E3-EE893C203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7734" r="78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9" r="14621"/>
          <a:stretch/>
        </p:blipFill>
        <p:spPr bwMode="auto">
          <a:xfrm>
            <a:off x="6591300" y="801505"/>
            <a:ext cx="1876425" cy="3515557"/>
          </a:xfrm>
          <a:prstGeom prst="rect">
            <a:avLst/>
          </a:prstGeom>
          <a:noFill/>
          <a:extLst/>
        </p:spPr>
      </p:pic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EBC4AD82-BB5A-48F3-B751-61362E32F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204" b="87616" l="11528" r="80278">
                        <a14:foregroundMark x1="43750" y1="23032" x2="43750" y2="23032"/>
                        <a14:foregroundMark x1="57639" y1="19444" x2="39861" y2="21875"/>
                        <a14:foregroundMark x1="39861" y1="21875" x2="60278" y2="23843"/>
                        <a14:foregroundMark x1="60278" y1="23843" x2="43194" y2="19792"/>
                        <a14:foregroundMark x1="43194" y1="19792" x2="22917" y2="21296"/>
                        <a14:foregroundMark x1="55556" y1="29514" x2="37778" y2="30671"/>
                        <a14:foregroundMark x1="37778" y1="30671" x2="37361" y2="31019"/>
                        <a14:foregroundMark x1="56944" y1="38426" x2="43472" y2="49074"/>
                        <a14:foregroundMark x1="43472" y1="49074" x2="50833" y2="49306"/>
                        <a14:foregroundMark x1="49167" y1="52315" x2="60694" y2="64699"/>
                        <a14:foregroundMark x1="60694" y1="64699" x2="49583" y2="52315"/>
                        <a14:foregroundMark x1="49583" y1="52315" x2="47639" y2="52315"/>
                        <a14:foregroundMark x1="27500" y1="48495" x2="13611" y2="57870"/>
                        <a14:foregroundMark x1="13611" y1="57870" x2="25417" y2="51968"/>
                        <a14:foregroundMark x1="72222" y1="43403" x2="73889" y2="51968"/>
                        <a14:foregroundMark x1="80278" y1="49074" x2="80278" y2="48495"/>
                        <a14:foregroundMark x1="38472" y1="85648" x2="43472" y2="85417"/>
                        <a14:foregroundMark x1="62917" y1="86227" x2="54861" y2="82407"/>
                        <a14:foregroundMark x1="65139" y1="86574" x2="65833" y2="87153"/>
                        <a14:foregroundMark x1="40278" y1="83912" x2="37361" y2="84491"/>
                        <a14:foregroundMark x1="38889" y1="87731" x2="37361" y2="85069"/>
                        <a14:foregroundMark x1="60833" y1="18056" x2="41944" y2="20370"/>
                        <a14:foregroundMark x1="41944" y1="20370" x2="59722" y2="17361"/>
                        <a14:foregroundMark x1="59722" y1="17361" x2="62917" y2="17361"/>
                        <a14:foregroundMark x1="17500" y1="55556" x2="11528" y2="56134"/>
                        <a14:foregroundMark x1="23194" y1="47801" x2="26806" y2="44907"/>
                        <a14:foregroundMark x1="55556" y1="55556" x2="55833" y2="54398"/>
                        <a14:foregroundMark x1="54444" y1="58218" x2="49861" y2="59722"/>
                        <a14:foregroundMark x1="16806" y1="50231" x2="27500" y2="44560"/>
                        <a14:foregroundMark x1="70694" y1="23958" x2="58056" y2="1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7" t="13864" r="16119" b="5706"/>
          <a:stretch/>
        </p:blipFill>
        <p:spPr bwMode="auto">
          <a:xfrm>
            <a:off x="9436845" y="3962400"/>
            <a:ext cx="2021730" cy="25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yplate grains">
            <a:extLst>
              <a:ext uri="{FF2B5EF4-FFF2-40B4-BE49-F238E27FC236}">
                <a16:creationId xmlns:a16="http://schemas.microsoft.com/office/drawing/2014/main" id="{25AAE7AC-FCBE-4E52-AE6B-565B06EE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3" y="3182298"/>
            <a:ext cx="2814785" cy="31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ge result for myplate grains">
            <a:extLst>
              <a:ext uri="{FF2B5EF4-FFF2-40B4-BE49-F238E27FC236}">
                <a16:creationId xmlns:a16="http://schemas.microsoft.com/office/drawing/2014/main" id="{5DAE57D3-CD32-4AC6-8B84-89F5BB42C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3" y="3185863"/>
            <a:ext cx="2814785" cy="31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9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myplate proteins">
            <a:extLst>
              <a:ext uri="{FF2B5EF4-FFF2-40B4-BE49-F238E27FC236}">
                <a16:creationId xmlns:a16="http://schemas.microsoft.com/office/drawing/2014/main" id="{AE98E2E0-2DEC-4296-964E-6D15138A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66" y="174933"/>
            <a:ext cx="8374283" cy="64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7E3A23-58F6-408F-A962-9B8518A064E1}"/>
              </a:ext>
            </a:extLst>
          </p:cNvPr>
          <p:cNvSpPr/>
          <p:nvPr/>
        </p:nvSpPr>
        <p:spPr>
          <a:xfrm>
            <a:off x="12788" y="1317541"/>
            <a:ext cx="398734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Healthier protein = </a:t>
            </a:r>
            <a:r>
              <a:rPr lang="en-US" sz="6000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whiter in color</a:t>
            </a:r>
            <a:endParaRPr lang="en-US" sz="6000" b="0" cap="none" spc="0" dirty="0">
              <a:ln w="38100"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216CE7-C8E5-4E13-A123-EBB5373AB785}"/>
              </a:ext>
            </a:extLst>
          </p:cNvPr>
          <p:cNvSpPr/>
          <p:nvPr/>
        </p:nvSpPr>
        <p:spPr>
          <a:xfrm>
            <a:off x="5603289" y="969833"/>
            <a:ext cx="1313895" cy="1438182"/>
          </a:xfrm>
          <a:prstGeom prst="ellipse">
            <a:avLst/>
          </a:prstGeom>
          <a:noFill/>
          <a:ln w="38100">
            <a:solidFill>
              <a:srgbClr val="FEF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BC5A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0D60F8-4523-4BED-9203-5B89C3C109EC}"/>
              </a:ext>
            </a:extLst>
          </p:cNvPr>
          <p:cNvSpPr/>
          <p:nvPr/>
        </p:nvSpPr>
        <p:spPr>
          <a:xfrm>
            <a:off x="6917184" y="598450"/>
            <a:ext cx="1313895" cy="1438182"/>
          </a:xfrm>
          <a:prstGeom prst="ellipse">
            <a:avLst/>
          </a:prstGeom>
          <a:noFill/>
          <a:ln w="38100">
            <a:solidFill>
              <a:srgbClr val="FEF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BC5A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68704D-01B0-4E9D-B3AE-9AF6839C47BE}"/>
              </a:ext>
            </a:extLst>
          </p:cNvPr>
          <p:cNvSpPr/>
          <p:nvPr/>
        </p:nvSpPr>
        <p:spPr>
          <a:xfrm>
            <a:off x="9945949" y="2709909"/>
            <a:ext cx="1313895" cy="1438182"/>
          </a:xfrm>
          <a:prstGeom prst="ellipse">
            <a:avLst/>
          </a:prstGeom>
          <a:noFill/>
          <a:ln w="38100">
            <a:solidFill>
              <a:srgbClr val="FEF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BC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myplate dairy">
            <a:extLst>
              <a:ext uri="{FF2B5EF4-FFF2-40B4-BE49-F238E27FC236}">
                <a16:creationId xmlns:a16="http://schemas.microsoft.com/office/drawing/2014/main" id="{77B5A242-9B19-46ED-B399-7C940A71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55" y="64363"/>
            <a:ext cx="8545534" cy="66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67F8F0-78E3-4AF0-B5F2-1244DE4F0FB7}"/>
              </a:ext>
            </a:extLst>
          </p:cNvPr>
          <p:cNvSpPr/>
          <p:nvPr/>
        </p:nvSpPr>
        <p:spPr>
          <a:xfrm>
            <a:off x="7910260" y="1662291"/>
            <a:ext cx="398734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Healthier dairy = </a:t>
            </a:r>
            <a:r>
              <a:rPr lang="en-US" sz="6000" b="0" cap="none" spc="0" dirty="0">
                <a:ln w="0"/>
                <a:solidFill>
                  <a:srgbClr val="75B5E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bland taste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D47DAC-B1D6-4DEE-9397-2C84A9039DF2}"/>
              </a:ext>
            </a:extLst>
          </p:cNvPr>
          <p:cNvSpPr/>
          <p:nvPr/>
        </p:nvSpPr>
        <p:spPr>
          <a:xfrm>
            <a:off x="6508812" y="943200"/>
            <a:ext cx="1313895" cy="1438182"/>
          </a:xfrm>
          <a:prstGeom prst="ellipse">
            <a:avLst/>
          </a:prstGeom>
          <a:noFill/>
          <a:ln w="38100">
            <a:solidFill>
              <a:srgbClr val="75B5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BC5A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484211-7127-4D14-A1EC-0193DB6EB2DE}"/>
              </a:ext>
            </a:extLst>
          </p:cNvPr>
          <p:cNvSpPr/>
          <p:nvPr/>
        </p:nvSpPr>
        <p:spPr>
          <a:xfrm>
            <a:off x="6217328" y="2791235"/>
            <a:ext cx="1313895" cy="1438182"/>
          </a:xfrm>
          <a:prstGeom prst="ellipse">
            <a:avLst/>
          </a:prstGeom>
          <a:noFill/>
          <a:ln w="38100">
            <a:solidFill>
              <a:srgbClr val="75B5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BC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42">
            <a:extLst>
              <a:ext uri="{FF2B5EF4-FFF2-40B4-BE49-F238E27FC236}">
                <a16:creationId xmlns:a16="http://schemas.microsoft.com/office/drawing/2014/main" id="{72EEE37F-86CD-4606-832E-D089392AB5CE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142448" y="122877"/>
            <a:ext cx="6416614" cy="55399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WHAT YOU EAT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96F344-5E17-4AAA-AC9A-D22223946E72}"/>
              </a:ext>
            </a:extLst>
          </p:cNvPr>
          <p:cNvSpPr/>
          <p:nvPr/>
        </p:nvSpPr>
        <p:spPr>
          <a:xfrm>
            <a:off x="632671" y="1232520"/>
            <a:ext cx="2809996" cy="4103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osmickSans" panose="02000606020000020004" pitchFamily="2" charset="0"/>
              </a:rPr>
              <a:t>DIRECTIONS: Have you heard of the saying “You Are What You Eat”? If you looked just like what you ate, how would you look? To find out, make a list of your favorite foods. List AT LEAST 6 foods! Next to each food also write the food group category it is a part of. On a piece of scrap paper draw a rough draft showing your body made from these foods </a:t>
            </a:r>
            <a:endParaRPr lang="en-US" sz="2000" dirty="0">
              <a:solidFill>
                <a:srgbClr val="000000"/>
              </a:solidFill>
              <a:latin typeface="GosmickSans" panose="02000606020000020004" pitchFamily="2" charset="0"/>
              <a:ea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B0B231-7064-4407-93DD-7D2C7A59C5EB}"/>
              </a:ext>
            </a:extLst>
          </p:cNvPr>
          <p:cNvGrpSpPr/>
          <p:nvPr/>
        </p:nvGrpSpPr>
        <p:grpSpPr>
          <a:xfrm>
            <a:off x="4235142" y="1190333"/>
            <a:ext cx="6045202" cy="4756614"/>
            <a:chOff x="4785624" y="395678"/>
            <a:chExt cx="6963117" cy="4676194"/>
          </a:xfrm>
        </p:grpSpPr>
        <p:sp>
          <p:nvSpPr>
            <p:cNvPr id="18" name="Text Box 244">
              <a:extLst>
                <a:ext uri="{FF2B5EF4-FFF2-40B4-BE49-F238E27FC236}">
                  <a16:creationId xmlns:a16="http://schemas.microsoft.com/office/drawing/2014/main" id="{1782EC0B-5F00-4053-8D52-B4D06B0ED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624" y="402448"/>
              <a:ext cx="2927610" cy="46694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6 FAVORITE FOODS: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1. </a:t>
              </a:r>
              <a:r>
                <a:rPr lang="en-US" sz="1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_________________ </a:t>
              </a:r>
              <a:r>
                <a:rPr lang="en-US" sz="13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2.</a:t>
              </a:r>
              <a:r>
                <a:rPr lang="en-US" sz="1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_________________ </a:t>
              </a:r>
              <a:r>
                <a:rPr lang="en-US" sz="13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3.</a:t>
              </a:r>
              <a:r>
                <a:rPr lang="en-US" sz="1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_________________ </a:t>
              </a:r>
              <a:r>
                <a:rPr lang="en-US" sz="13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4.</a:t>
              </a:r>
              <a:r>
                <a:rPr lang="en-US" sz="1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_________________ </a:t>
              </a:r>
              <a:r>
                <a:rPr lang="en-US" sz="13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5.</a:t>
              </a:r>
              <a:r>
                <a:rPr lang="en-US" sz="1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_________________ </a:t>
              </a:r>
              <a:r>
                <a:rPr lang="en-US" sz="13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6.</a:t>
              </a:r>
              <a:r>
                <a:rPr lang="en-US" sz="1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_________________ </a:t>
              </a:r>
              <a:r>
                <a:rPr lang="en-US" sz="13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244">
              <a:extLst>
                <a:ext uri="{FF2B5EF4-FFF2-40B4-BE49-F238E27FC236}">
                  <a16:creationId xmlns:a16="http://schemas.microsoft.com/office/drawing/2014/main" id="{F416D525-C023-43F5-8D12-C6D676847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1331" y="395678"/>
              <a:ext cx="2897410" cy="46694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FOOD GROUP CATEGORY: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1. </a:t>
              </a:r>
              <a:r>
                <a:rPr lang="en-US" sz="13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_________________ </a:t>
              </a:r>
              <a:r>
                <a:rPr lang="en-US" sz="13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2.</a:t>
              </a:r>
              <a:r>
                <a:rPr lang="en-US" sz="13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_________________ </a:t>
              </a:r>
              <a:r>
                <a:rPr lang="en-US" sz="13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3.</a:t>
              </a:r>
              <a:r>
                <a:rPr lang="en-US" sz="13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_________________ </a:t>
              </a:r>
              <a:r>
                <a:rPr lang="en-US" sz="13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4.</a:t>
              </a:r>
              <a:r>
                <a:rPr lang="en-US" sz="13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_________________ </a:t>
              </a:r>
              <a:r>
                <a:rPr lang="en-US" sz="13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5.</a:t>
              </a:r>
              <a:r>
                <a:rPr lang="en-US" sz="13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_________________ </a:t>
              </a:r>
              <a:r>
                <a:rPr lang="en-US" sz="13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6.</a:t>
              </a:r>
              <a:r>
                <a:rPr lang="en-US" sz="13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_________________ </a:t>
              </a:r>
              <a:r>
                <a:rPr lang="en-US" sz="13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GosmickSans" panose="02000606020000020004" pitchFamily="2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6638474-8335-4497-9805-F1798059F4D0}"/>
                </a:ext>
              </a:extLst>
            </p:cNvPr>
            <p:cNvCxnSpPr/>
            <p:nvPr/>
          </p:nvCxnSpPr>
          <p:spPr>
            <a:xfrm>
              <a:off x="7181621" y="1356977"/>
              <a:ext cx="1557398" cy="0"/>
            </a:xfrm>
            <a:prstGeom prst="straightConnector1">
              <a:avLst/>
            </a:prstGeom>
            <a:ln w="19050">
              <a:prstDash val="dash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FDB3B45-B035-4503-AE48-9BA3911CEC89}"/>
                </a:ext>
              </a:extLst>
            </p:cNvPr>
            <p:cNvCxnSpPr/>
            <p:nvPr/>
          </p:nvCxnSpPr>
          <p:spPr>
            <a:xfrm>
              <a:off x="7226547" y="2094876"/>
              <a:ext cx="1557398" cy="0"/>
            </a:xfrm>
            <a:prstGeom prst="straightConnector1">
              <a:avLst/>
            </a:prstGeom>
            <a:ln w="19050">
              <a:prstDash val="dash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6A8CEDC-8A2A-4133-A832-BCC831AB56CB}"/>
                </a:ext>
              </a:extLst>
            </p:cNvPr>
            <p:cNvCxnSpPr/>
            <p:nvPr/>
          </p:nvCxnSpPr>
          <p:spPr>
            <a:xfrm>
              <a:off x="7226547" y="2893703"/>
              <a:ext cx="1557398" cy="0"/>
            </a:xfrm>
            <a:prstGeom prst="straightConnector1">
              <a:avLst/>
            </a:prstGeom>
            <a:ln w="19050">
              <a:prstDash val="dash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71E9353-D8C3-4521-B5B9-5D75F651EE80}"/>
                </a:ext>
              </a:extLst>
            </p:cNvPr>
            <p:cNvCxnSpPr/>
            <p:nvPr/>
          </p:nvCxnSpPr>
          <p:spPr>
            <a:xfrm>
              <a:off x="7226547" y="3665450"/>
              <a:ext cx="1557398" cy="0"/>
            </a:xfrm>
            <a:prstGeom prst="straightConnector1">
              <a:avLst/>
            </a:prstGeom>
            <a:ln w="19050">
              <a:prstDash val="dash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81D94D-B66C-40D6-B4C8-515C69E8BBAF}"/>
                </a:ext>
              </a:extLst>
            </p:cNvPr>
            <p:cNvCxnSpPr/>
            <p:nvPr/>
          </p:nvCxnSpPr>
          <p:spPr>
            <a:xfrm>
              <a:off x="7226547" y="4410120"/>
              <a:ext cx="1557398" cy="0"/>
            </a:xfrm>
            <a:prstGeom prst="straightConnector1">
              <a:avLst/>
            </a:prstGeom>
            <a:ln w="19050">
              <a:prstDash val="dash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FF8D556-5BD1-4708-83FE-E014DAE16103}"/>
              </a:ext>
            </a:extLst>
          </p:cNvPr>
          <p:cNvSpPr/>
          <p:nvPr/>
        </p:nvSpPr>
        <p:spPr>
          <a:xfrm>
            <a:off x="4433558" y="1681474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Noodles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E88867-119E-49E1-AC20-4852F3350847}"/>
              </a:ext>
            </a:extLst>
          </p:cNvPr>
          <p:cNvSpPr/>
          <p:nvPr/>
        </p:nvSpPr>
        <p:spPr>
          <a:xfrm>
            <a:off x="4386696" y="2345497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Cheerios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7F9931-1123-47D8-916B-E7F7E1B66729}"/>
              </a:ext>
            </a:extLst>
          </p:cNvPr>
          <p:cNvSpPr/>
          <p:nvPr/>
        </p:nvSpPr>
        <p:spPr>
          <a:xfrm>
            <a:off x="4401474" y="2973843"/>
            <a:ext cx="288734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French Toast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0B8D37-D481-40D7-B30F-42FEEA74BCC6}"/>
              </a:ext>
            </a:extLst>
          </p:cNvPr>
          <p:cNvSpPr/>
          <p:nvPr/>
        </p:nvSpPr>
        <p:spPr>
          <a:xfrm>
            <a:off x="4386696" y="3602035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EFC6F1-1434-406C-8342-DE3FEAA69918}"/>
              </a:ext>
            </a:extLst>
          </p:cNvPr>
          <p:cNvSpPr/>
          <p:nvPr/>
        </p:nvSpPr>
        <p:spPr>
          <a:xfrm>
            <a:off x="4386696" y="4239339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Crackers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FFFAB0-570E-4415-A884-9CC42E1C6309}"/>
              </a:ext>
            </a:extLst>
          </p:cNvPr>
          <p:cNvSpPr/>
          <p:nvPr/>
        </p:nvSpPr>
        <p:spPr>
          <a:xfrm>
            <a:off x="4426464" y="4884707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Popcorn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EAB6B5-49C0-4F15-AA3B-A7D77B5BA500}"/>
              </a:ext>
            </a:extLst>
          </p:cNvPr>
          <p:cNvSpPr/>
          <p:nvPr/>
        </p:nvSpPr>
        <p:spPr>
          <a:xfrm>
            <a:off x="7903331" y="1681474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DE08C2-C834-4BA9-8BDA-91AF54842C6B}"/>
              </a:ext>
            </a:extLst>
          </p:cNvPr>
          <p:cNvSpPr/>
          <p:nvPr/>
        </p:nvSpPr>
        <p:spPr>
          <a:xfrm>
            <a:off x="7903331" y="2300720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5B5862-D5F2-4968-823D-748906A95586}"/>
              </a:ext>
            </a:extLst>
          </p:cNvPr>
          <p:cNvSpPr/>
          <p:nvPr/>
        </p:nvSpPr>
        <p:spPr>
          <a:xfrm>
            <a:off x="7903331" y="2955134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1C1977-F800-4892-83B1-A9CECA364467}"/>
              </a:ext>
            </a:extLst>
          </p:cNvPr>
          <p:cNvSpPr/>
          <p:nvPr/>
        </p:nvSpPr>
        <p:spPr>
          <a:xfrm>
            <a:off x="7923428" y="3609548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DE1CDB-7E56-4902-A27D-61C3D07610E5}"/>
              </a:ext>
            </a:extLst>
          </p:cNvPr>
          <p:cNvSpPr/>
          <p:nvPr/>
        </p:nvSpPr>
        <p:spPr>
          <a:xfrm>
            <a:off x="7923428" y="4220806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B19B32-1BC7-4434-A624-12A77386AEF2}"/>
              </a:ext>
            </a:extLst>
          </p:cNvPr>
          <p:cNvSpPr/>
          <p:nvPr/>
        </p:nvSpPr>
        <p:spPr>
          <a:xfrm>
            <a:off x="7903330" y="4883208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sad face">
            <a:extLst>
              <a:ext uri="{FF2B5EF4-FFF2-40B4-BE49-F238E27FC236}">
                <a16:creationId xmlns:a16="http://schemas.microsoft.com/office/drawing/2014/main" id="{E8348075-832D-4336-B2EE-B9C49B8E7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53" y="2018365"/>
            <a:ext cx="1410635" cy="14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B6872DD-8A11-4BCE-B778-BE33797BB8BB}"/>
              </a:ext>
            </a:extLst>
          </p:cNvPr>
          <p:cNvSpPr/>
          <p:nvPr/>
        </p:nvSpPr>
        <p:spPr>
          <a:xfrm>
            <a:off x="10211942" y="3429000"/>
            <a:ext cx="19264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this a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ell-balanced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diet?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74BB9DD-C87A-4D31-B069-C9222D963762}"/>
              </a:ext>
            </a:extLst>
          </p:cNvPr>
          <p:cNvSpPr/>
          <p:nvPr/>
        </p:nvSpPr>
        <p:spPr>
          <a:xfrm>
            <a:off x="4311161" y="0"/>
            <a:ext cx="789781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ordArt 242">
            <a:extLst>
              <a:ext uri="{FF2B5EF4-FFF2-40B4-BE49-F238E27FC236}">
                <a16:creationId xmlns:a16="http://schemas.microsoft.com/office/drawing/2014/main" id="{72EEE37F-86CD-4606-832E-D089392AB5CE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80393" y="151019"/>
            <a:ext cx="7897812" cy="55399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WHAT YOU EAT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2" descr="Image result for myplate grains">
            <a:extLst>
              <a:ext uri="{FF2B5EF4-FFF2-40B4-BE49-F238E27FC236}">
                <a16:creationId xmlns:a16="http://schemas.microsoft.com/office/drawing/2014/main" id="{87248025-ECD1-4C40-ADBF-E9F066E1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67" y="1025928"/>
            <a:ext cx="4832474" cy="53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F8D556-5BD1-4708-83FE-E014DAE16103}"/>
              </a:ext>
            </a:extLst>
          </p:cNvPr>
          <p:cNvSpPr/>
          <p:nvPr/>
        </p:nvSpPr>
        <p:spPr>
          <a:xfrm>
            <a:off x="10185416" y="851320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Noodles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E88867-119E-49E1-AC20-4852F3350847}"/>
              </a:ext>
            </a:extLst>
          </p:cNvPr>
          <p:cNvSpPr/>
          <p:nvPr/>
        </p:nvSpPr>
        <p:spPr>
          <a:xfrm>
            <a:off x="10076302" y="4375598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Cheerios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7F9931-1123-47D8-916B-E7F7E1B66729}"/>
              </a:ext>
            </a:extLst>
          </p:cNvPr>
          <p:cNvSpPr/>
          <p:nvPr/>
        </p:nvSpPr>
        <p:spPr>
          <a:xfrm>
            <a:off x="10005960" y="3308777"/>
            <a:ext cx="283379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French Toast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0B8D37-D481-40D7-B30F-42FEEA74BCC6}"/>
              </a:ext>
            </a:extLst>
          </p:cNvPr>
          <p:cNvSpPr/>
          <p:nvPr/>
        </p:nvSpPr>
        <p:spPr>
          <a:xfrm>
            <a:off x="4637490" y="4204875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EFC6F1-1434-406C-8342-DE3FEAA69918}"/>
              </a:ext>
            </a:extLst>
          </p:cNvPr>
          <p:cNvSpPr/>
          <p:nvPr/>
        </p:nvSpPr>
        <p:spPr>
          <a:xfrm>
            <a:off x="9767757" y="5483176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Crackers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FFFAB0-570E-4415-A884-9CC42E1C6309}"/>
              </a:ext>
            </a:extLst>
          </p:cNvPr>
          <p:cNvSpPr/>
          <p:nvPr/>
        </p:nvSpPr>
        <p:spPr>
          <a:xfrm>
            <a:off x="5587762" y="5060497"/>
            <a:ext cx="22385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Popcorn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D6D58D-C323-4D10-97BD-0E37ADBC5A19}"/>
              </a:ext>
            </a:extLst>
          </p:cNvPr>
          <p:cNvSpPr/>
          <p:nvPr/>
        </p:nvSpPr>
        <p:spPr>
          <a:xfrm>
            <a:off x="80393" y="898057"/>
            <a:ext cx="399337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Label all 6 foods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parenthesis place the food group (ex: grains)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Place your name on bottom right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all 6 foods with color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few sentences explain if what you eat is a well-balanced meal.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B8A5B8-A00A-4202-8AAF-58AC09840E27}"/>
              </a:ext>
            </a:extLst>
          </p:cNvPr>
          <p:cNvCxnSpPr>
            <a:cxnSpLocks/>
          </p:cNvCxnSpPr>
          <p:nvPr/>
        </p:nvCxnSpPr>
        <p:spPr>
          <a:xfrm flipV="1">
            <a:off x="9638932" y="1424002"/>
            <a:ext cx="1086907" cy="786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B21429-4BDB-4471-9CBE-C2386A3EA912}"/>
              </a:ext>
            </a:extLst>
          </p:cNvPr>
          <p:cNvCxnSpPr>
            <a:cxnSpLocks/>
          </p:cNvCxnSpPr>
          <p:nvPr/>
        </p:nvCxnSpPr>
        <p:spPr>
          <a:xfrm flipH="1" flipV="1">
            <a:off x="7061747" y="5502530"/>
            <a:ext cx="1052037" cy="161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249540-D515-43AA-90F0-9243F7B2026D}"/>
              </a:ext>
            </a:extLst>
          </p:cNvPr>
          <p:cNvCxnSpPr>
            <a:cxnSpLocks/>
          </p:cNvCxnSpPr>
          <p:nvPr/>
        </p:nvCxnSpPr>
        <p:spPr>
          <a:xfrm flipH="1">
            <a:off x="5613722" y="4223559"/>
            <a:ext cx="833947" cy="276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A64B0D-9C03-4A2F-B53D-58CE5A08B956}"/>
              </a:ext>
            </a:extLst>
          </p:cNvPr>
          <p:cNvCxnSpPr>
            <a:cxnSpLocks/>
          </p:cNvCxnSpPr>
          <p:nvPr/>
        </p:nvCxnSpPr>
        <p:spPr>
          <a:xfrm>
            <a:off x="8866208" y="4101804"/>
            <a:ext cx="1210094" cy="510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947866-F37F-4B21-9E38-A64FC16F783E}"/>
              </a:ext>
            </a:extLst>
          </p:cNvPr>
          <p:cNvCxnSpPr>
            <a:cxnSpLocks/>
          </p:cNvCxnSpPr>
          <p:nvPr/>
        </p:nvCxnSpPr>
        <p:spPr>
          <a:xfrm flipV="1">
            <a:off x="9375104" y="3655273"/>
            <a:ext cx="701198" cy="1112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C84F25-3ADF-4CCA-A57A-1009800C1736}"/>
              </a:ext>
            </a:extLst>
          </p:cNvPr>
          <p:cNvCxnSpPr>
            <a:cxnSpLocks/>
          </p:cNvCxnSpPr>
          <p:nvPr/>
        </p:nvCxnSpPr>
        <p:spPr>
          <a:xfrm flipV="1">
            <a:off x="9241845" y="5777407"/>
            <a:ext cx="525912" cy="211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4AEB820-2DEA-489E-A6D3-3353168AA8E4}"/>
              </a:ext>
            </a:extLst>
          </p:cNvPr>
          <p:cNvSpPr/>
          <p:nvPr/>
        </p:nvSpPr>
        <p:spPr>
          <a:xfrm>
            <a:off x="10734766" y="1281530"/>
            <a:ext cx="14742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(Grains)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D24D1A-9632-4B3A-883B-67902148FECB}"/>
              </a:ext>
            </a:extLst>
          </p:cNvPr>
          <p:cNvSpPr/>
          <p:nvPr/>
        </p:nvSpPr>
        <p:spPr>
          <a:xfrm>
            <a:off x="10494387" y="3655273"/>
            <a:ext cx="142931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(Grains)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E6855B-2C68-4A47-B920-F97B82592CD7}"/>
              </a:ext>
            </a:extLst>
          </p:cNvPr>
          <p:cNvSpPr/>
          <p:nvPr/>
        </p:nvSpPr>
        <p:spPr>
          <a:xfrm>
            <a:off x="10559806" y="4761860"/>
            <a:ext cx="14465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(Grains)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E017D8-9260-4A79-9E9D-5ADF9ED2F3E7}"/>
              </a:ext>
            </a:extLst>
          </p:cNvPr>
          <p:cNvSpPr/>
          <p:nvPr/>
        </p:nvSpPr>
        <p:spPr>
          <a:xfrm>
            <a:off x="10076302" y="5848786"/>
            <a:ext cx="152075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(Grains)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ADD4C3-3E08-40B7-AE36-ED3BD6B8AEB9}"/>
              </a:ext>
            </a:extLst>
          </p:cNvPr>
          <p:cNvSpPr/>
          <p:nvPr/>
        </p:nvSpPr>
        <p:spPr>
          <a:xfrm>
            <a:off x="4549606" y="4557942"/>
            <a:ext cx="13990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(Grains)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AEB899-DF46-4BCE-AD9E-45BE8B04E6AA}"/>
              </a:ext>
            </a:extLst>
          </p:cNvPr>
          <p:cNvSpPr/>
          <p:nvPr/>
        </p:nvSpPr>
        <p:spPr>
          <a:xfrm>
            <a:off x="5541524" y="5483176"/>
            <a:ext cx="19343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(Vegetables)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195EB7-34F0-4734-AB4F-261E75362B1D}"/>
              </a:ext>
            </a:extLst>
          </p:cNvPr>
          <p:cNvSpPr/>
          <p:nvPr/>
        </p:nvSpPr>
        <p:spPr>
          <a:xfrm>
            <a:off x="9988531" y="6383815"/>
            <a:ext cx="24141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Mrs. Adams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D5386D-C9A0-45EB-84DE-16FEBB6B26DC}"/>
              </a:ext>
            </a:extLst>
          </p:cNvPr>
          <p:cNvSpPr/>
          <p:nvPr/>
        </p:nvSpPr>
        <p:spPr>
          <a:xfrm>
            <a:off x="4390395" y="988771"/>
            <a:ext cx="223856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not well-balanced because there are no foods from any other category.  These foods are also not healthier grains like whole wheat bread.</a:t>
            </a:r>
            <a:endParaRPr lang="en-U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1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l.usda.gov/fnic/history/8549v.gif">
            <a:extLst>
              <a:ext uri="{FF2B5EF4-FFF2-40B4-BE49-F238E27FC236}">
                <a16:creationId xmlns:a16="http://schemas.microsoft.com/office/drawing/2014/main" id="{A6C6D952-B9F1-4839-B7FE-0E3E16641218}"/>
              </a:ext>
            </a:extLst>
          </p:cNvPr>
          <p:cNvPicPr/>
          <p:nvPr/>
        </p:nvPicPr>
        <p:blipFill>
          <a:blip r:embed="rId2" r:link="rId3" cstate="print"/>
          <a:srcRect t="6621"/>
          <a:stretch>
            <a:fillRect/>
          </a:stretch>
        </p:blipFill>
        <p:spPr bwMode="auto">
          <a:xfrm>
            <a:off x="-1" y="0"/>
            <a:ext cx="3972937" cy="437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nal.usda.gov/fnic/history/7550v.gif">
            <a:extLst>
              <a:ext uri="{FF2B5EF4-FFF2-40B4-BE49-F238E27FC236}">
                <a16:creationId xmlns:a16="http://schemas.microsoft.com/office/drawing/2014/main" id="{16FC5CE4-3BD4-44E7-95D9-08D08B0FD04D}"/>
              </a:ext>
            </a:extLst>
          </p:cNvPr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837542" y="55448"/>
            <a:ext cx="3277219" cy="684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91E2B3-C141-4AED-B63E-FAC84AD4158C}"/>
              </a:ext>
            </a:extLst>
          </p:cNvPr>
          <p:cNvSpPr/>
          <p:nvPr/>
        </p:nvSpPr>
        <p:spPr>
          <a:xfrm>
            <a:off x="6860867" y="769695"/>
            <a:ext cx="2500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1979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340AB2-1E52-42ED-A516-A1B4E9051276}"/>
              </a:ext>
            </a:extLst>
          </p:cNvPr>
          <p:cNvSpPr/>
          <p:nvPr/>
        </p:nvSpPr>
        <p:spPr>
          <a:xfrm>
            <a:off x="2830819" y="415752"/>
            <a:ext cx="2500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1970</a:t>
            </a:r>
          </a:p>
        </p:txBody>
      </p:sp>
      <p:pic>
        <p:nvPicPr>
          <p:cNvPr id="11" name="Picture 10" descr="https://liftbigeatbig.files.wordpress.com/2012/11/1940s-a-guide_-to_-good_-eating-basic-71.jpg">
            <a:extLst>
              <a:ext uri="{FF2B5EF4-FFF2-40B4-BE49-F238E27FC236}">
                <a16:creationId xmlns:a16="http://schemas.microsoft.com/office/drawing/2014/main" id="{7EB03803-6759-4746-9DEB-3470E9F8B887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2937" y="2168689"/>
            <a:ext cx="4448653" cy="437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AFDB2E-BD4A-4024-831E-15B1611C5C5C}"/>
              </a:ext>
            </a:extLst>
          </p:cNvPr>
          <p:cNvSpPr/>
          <p:nvPr/>
        </p:nvSpPr>
        <p:spPr>
          <a:xfrm>
            <a:off x="2306828" y="5117275"/>
            <a:ext cx="2500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1940</a:t>
            </a:r>
          </a:p>
        </p:txBody>
      </p:sp>
    </p:spTree>
    <p:extLst>
      <p:ext uri="{BB962C8B-B14F-4D97-AF65-F5344CB8AC3E}">
        <p14:creationId xmlns:p14="http://schemas.microsoft.com/office/powerpoint/2010/main" val="32081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housing.k-state.edu/dining/FitCourse/FC/pyramidpower/media/Food-Guide-Pyramid.jpg">
            <a:extLst>
              <a:ext uri="{FF2B5EF4-FFF2-40B4-BE49-F238E27FC236}">
                <a16:creationId xmlns:a16="http://schemas.microsoft.com/office/drawing/2014/main" id="{8B2E60A9-3B36-4A88-A4C9-67CDFFB9B205}"/>
              </a:ext>
            </a:extLst>
          </p:cNvPr>
          <p:cNvPicPr/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2803" y="795528"/>
            <a:ext cx="3629303" cy="327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3E83E2-8F77-47E3-81E7-CACD1C9896A1}"/>
              </a:ext>
            </a:extLst>
          </p:cNvPr>
          <p:cNvSpPr/>
          <p:nvPr/>
        </p:nvSpPr>
        <p:spPr>
          <a:xfrm>
            <a:off x="4937297" y="3973544"/>
            <a:ext cx="2500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1992</a:t>
            </a:r>
          </a:p>
        </p:txBody>
      </p:sp>
      <p:pic>
        <p:nvPicPr>
          <p:cNvPr id="9" name="Picture 8" descr="http://www.nal.usda.gov/fnic/history/7551v.gif">
            <a:extLst>
              <a:ext uri="{FF2B5EF4-FFF2-40B4-BE49-F238E27FC236}">
                <a16:creationId xmlns:a16="http://schemas.microsoft.com/office/drawing/2014/main" id="{4BB2898D-E625-4A72-9662-A72B9B564BEB}"/>
              </a:ext>
            </a:extLst>
          </p:cNvPr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-55610" y="3711871"/>
            <a:ext cx="4026425" cy="314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 of MyPyramid">
            <a:extLst>
              <a:ext uri="{FF2B5EF4-FFF2-40B4-BE49-F238E27FC236}">
                <a16:creationId xmlns:a16="http://schemas.microsoft.com/office/drawing/2014/main" id="{25F387F7-885A-48C1-AF5E-61EE6E3BFF24}"/>
              </a:ext>
            </a:extLst>
          </p:cNvPr>
          <p:cNvPicPr/>
          <p:nvPr/>
        </p:nvPicPr>
        <p:blipFill>
          <a:blip r:embed="rId6" r:link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7" r="15331"/>
          <a:stretch>
            <a:fillRect/>
          </a:stretch>
        </p:blipFill>
        <p:spPr bwMode="auto">
          <a:xfrm>
            <a:off x="0" y="113582"/>
            <a:ext cx="3915207" cy="266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3D6D3A-9BE5-41C8-9B58-D943B3B2385F}"/>
              </a:ext>
            </a:extLst>
          </p:cNvPr>
          <p:cNvSpPr/>
          <p:nvPr/>
        </p:nvSpPr>
        <p:spPr>
          <a:xfrm>
            <a:off x="3403090" y="5682589"/>
            <a:ext cx="2500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1956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FE8CDF-8ADD-439B-A897-61774B5D50EC}"/>
              </a:ext>
            </a:extLst>
          </p:cNvPr>
          <p:cNvSpPr/>
          <p:nvPr/>
        </p:nvSpPr>
        <p:spPr>
          <a:xfrm>
            <a:off x="2152933" y="397764"/>
            <a:ext cx="2500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2005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4B3CFF-551A-4496-87A4-24F54D7F7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6227" y="0"/>
            <a:ext cx="4076400" cy="3551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62A532-0782-461F-99F2-BBA982CC52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2106" y="3973544"/>
            <a:ext cx="3299788" cy="27427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6A94E5-3B92-499B-ADE1-2AE05CA093C4}"/>
              </a:ext>
            </a:extLst>
          </p:cNvPr>
          <p:cNvSpPr/>
          <p:nvPr/>
        </p:nvSpPr>
        <p:spPr>
          <a:xfrm>
            <a:off x="6806180" y="0"/>
            <a:ext cx="2500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1984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1E0963-E39F-4A35-BE23-580CDC147358}"/>
              </a:ext>
            </a:extLst>
          </p:cNvPr>
          <p:cNvSpPr/>
          <p:nvPr/>
        </p:nvSpPr>
        <p:spPr>
          <a:xfrm>
            <a:off x="6069517" y="5708529"/>
            <a:ext cx="2500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41647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bgchealthforlife.files.wordpress.com/2013/03/myplatetemplate.jpg">
            <a:extLst>
              <a:ext uri="{FF2B5EF4-FFF2-40B4-BE49-F238E27FC236}">
                <a16:creationId xmlns:a16="http://schemas.microsoft.com/office/drawing/2014/main" id="{42C0E742-2A5C-4E33-B913-1485478E1C91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b="6166"/>
          <a:stretch>
            <a:fillRect/>
          </a:stretch>
        </p:blipFill>
        <p:spPr bwMode="auto">
          <a:xfrm>
            <a:off x="1635433" y="-150920"/>
            <a:ext cx="9286042" cy="672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ge result for myplate fruits">
            <a:extLst>
              <a:ext uri="{FF2B5EF4-FFF2-40B4-BE49-F238E27FC236}">
                <a16:creationId xmlns:a16="http://schemas.microsoft.com/office/drawing/2014/main" id="{8962ABA1-5A76-4B2C-8046-ADA3109B1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-205170" r="70130" b="205170"/>
          <a:stretch/>
        </p:blipFill>
        <p:spPr bwMode="auto">
          <a:xfrm>
            <a:off x="5557420" y="801672"/>
            <a:ext cx="1195989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48B82C-901E-4DAC-AA87-3FEB00B20E00}"/>
              </a:ext>
            </a:extLst>
          </p:cNvPr>
          <p:cNvSpPr/>
          <p:nvPr/>
        </p:nvSpPr>
        <p:spPr>
          <a:xfrm>
            <a:off x="3190442" y="2340107"/>
            <a:ext cx="290555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FRUITS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639FD9-1A8C-4A3E-8226-D9EF47E18ADD}"/>
              </a:ext>
            </a:extLst>
          </p:cNvPr>
          <p:cNvSpPr/>
          <p:nvPr/>
        </p:nvSpPr>
        <p:spPr>
          <a:xfrm>
            <a:off x="5657440" y="4144215"/>
            <a:ext cx="29691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PROTIEN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3DA511-9736-41F5-B14C-848947BBB487}"/>
              </a:ext>
            </a:extLst>
          </p:cNvPr>
          <p:cNvSpPr/>
          <p:nvPr/>
        </p:nvSpPr>
        <p:spPr>
          <a:xfrm>
            <a:off x="2492790" y="3861295"/>
            <a:ext cx="348325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VEGETABLES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E1803C-F323-4F3E-988D-A3DD6CD1D970}"/>
              </a:ext>
            </a:extLst>
          </p:cNvPr>
          <p:cNvSpPr/>
          <p:nvPr/>
        </p:nvSpPr>
        <p:spPr>
          <a:xfrm>
            <a:off x="5656112" y="2688691"/>
            <a:ext cx="29691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rgbClr val="FF99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GRAINS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294C9A-9C84-49A7-99E5-4237686ED341}"/>
              </a:ext>
            </a:extLst>
          </p:cNvPr>
          <p:cNvSpPr/>
          <p:nvPr/>
        </p:nvSpPr>
        <p:spPr>
          <a:xfrm>
            <a:off x="8206395" y="1601599"/>
            <a:ext cx="256561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rgbClr val="33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DAIRY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F0B2FD-35B0-4672-8E41-A343B93BE34F}"/>
              </a:ext>
            </a:extLst>
          </p:cNvPr>
          <p:cNvSpPr/>
          <p:nvPr/>
        </p:nvSpPr>
        <p:spPr>
          <a:xfrm>
            <a:off x="-633098" y="5417310"/>
            <a:ext cx="996775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0" cap="none" spc="0" dirty="0">
                <a:ln w="0"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5 food groups</a:t>
            </a:r>
          </a:p>
        </p:txBody>
      </p:sp>
    </p:spTree>
    <p:extLst>
      <p:ext uri="{BB962C8B-B14F-4D97-AF65-F5344CB8AC3E}">
        <p14:creationId xmlns:p14="http://schemas.microsoft.com/office/powerpoint/2010/main" val="23491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yplate">
            <a:extLst>
              <a:ext uri="{FF2B5EF4-FFF2-40B4-BE49-F238E27FC236}">
                <a16:creationId xmlns:a16="http://schemas.microsoft.com/office/drawing/2014/main" id="{2B05E9DA-78C4-45C5-A7D1-A75DFFD23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86" y="0"/>
            <a:ext cx="7481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E4C9F6-9C21-4339-8DE8-B3856846EE00}"/>
              </a:ext>
            </a:extLst>
          </p:cNvPr>
          <p:cNvSpPr/>
          <p:nvPr/>
        </p:nvSpPr>
        <p:spPr>
          <a:xfrm>
            <a:off x="262901" y="1198265"/>
            <a:ext cx="38313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GosmickSans" panose="02000606020000020004" pitchFamily="2" charset="0"/>
                <a:ea typeface="Times New Roman" panose="02020603050405020304" pitchFamily="18" charset="0"/>
              </a:rPr>
              <a:t>Why did they change this to a plate instead of the food groups they used in the past?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AA2BED-3222-4DF3-86C0-A6A767A4B8B7}"/>
              </a:ext>
            </a:extLst>
          </p:cNvPr>
          <p:cNvSpPr/>
          <p:nvPr/>
        </p:nvSpPr>
        <p:spPr>
          <a:xfrm>
            <a:off x="262901" y="4308231"/>
            <a:ext cx="6524761" cy="21892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2433E-3207-4961-8960-F8194383E504}"/>
              </a:ext>
            </a:extLst>
          </p:cNvPr>
          <p:cNvSpPr/>
          <p:nvPr/>
        </p:nvSpPr>
        <p:spPr>
          <a:xfrm>
            <a:off x="0" y="4362547"/>
            <a:ext cx="692467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nacat" panose="00000400000000000000" pitchFamily="2" charset="0"/>
              </a:rPr>
              <a:t>A plate shows what you eat</a:t>
            </a:r>
          </a:p>
          <a:p>
            <a:pPr algn="ctr"/>
            <a:endParaRPr 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nacat" panose="00000400000000000000" pitchFamily="2" charset="0"/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nacat" panose="00000400000000000000" pitchFamily="2" charset="0"/>
              </a:rPr>
              <a:t> off of and better</a:t>
            </a:r>
          </a:p>
          <a:p>
            <a:pPr algn="ctr"/>
            <a:endParaRPr 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nacat" panose="00000400000000000000" pitchFamily="2" charset="0"/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nacat" panose="00000400000000000000" pitchFamily="2" charset="0"/>
              </a:rPr>
              <a:t> represents portion size.</a:t>
            </a:r>
          </a:p>
        </p:txBody>
      </p:sp>
    </p:spTree>
    <p:extLst>
      <p:ext uri="{BB962C8B-B14F-4D97-AF65-F5344CB8AC3E}">
        <p14:creationId xmlns:p14="http://schemas.microsoft.com/office/powerpoint/2010/main" val="9564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20229-FDBB-45BC-9C9B-67C2BC6F082A}"/>
              </a:ext>
            </a:extLst>
          </p:cNvPr>
          <p:cNvSpPr/>
          <p:nvPr/>
        </p:nvSpPr>
        <p:spPr>
          <a:xfrm>
            <a:off x="5703738" y="72621"/>
            <a:ext cx="32949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57FA7-14CF-4A3C-8BA1-411850B47BD1}"/>
              </a:ext>
            </a:extLst>
          </p:cNvPr>
          <p:cNvSpPr/>
          <p:nvPr/>
        </p:nvSpPr>
        <p:spPr>
          <a:xfrm>
            <a:off x="4647722" y="979707"/>
            <a:ext cx="607733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VEGETABLE </a:t>
            </a:r>
            <a:r>
              <a:rPr lang="en-US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73C33-7564-4236-98B6-31A112253397}"/>
              </a:ext>
            </a:extLst>
          </p:cNvPr>
          <p:cNvSpPr/>
          <p:nvPr/>
        </p:nvSpPr>
        <p:spPr>
          <a:xfrm>
            <a:off x="192083" y="151665"/>
            <a:ext cx="110233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makes a fruit a</a:t>
            </a:r>
          </a:p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 vegetable a </a:t>
            </a: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C53CC-BF67-4D0C-BC47-2E97BD08F9A4}"/>
              </a:ext>
            </a:extLst>
          </p:cNvPr>
          <p:cNvSpPr/>
          <p:nvPr/>
        </p:nvSpPr>
        <p:spPr>
          <a:xfrm>
            <a:off x="407933" y="1905991"/>
            <a:ext cx="60773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fruit is a seed-</a:t>
            </a:r>
          </a:p>
          <a:p>
            <a:r>
              <a:rPr lang="en-US" sz="4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bearing structure, whereas vegetables are all other plant parts, such as roots, leaves and stems. 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what makes a fruit a fruit and a vegetable a vegetable">
            <a:extLst>
              <a:ext uri="{FF2B5EF4-FFF2-40B4-BE49-F238E27FC236}">
                <a16:creationId xmlns:a16="http://schemas.microsoft.com/office/drawing/2014/main" id="{F7FD5857-04AF-453F-8C31-40DFB0F9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13" y="2305420"/>
            <a:ext cx="5756987" cy="390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A29CA5-6D0A-45B4-83EB-A218E9424839}"/>
              </a:ext>
            </a:extLst>
          </p:cNvPr>
          <p:cNvCxnSpPr>
            <a:cxnSpLocks/>
          </p:cNvCxnSpPr>
          <p:nvPr/>
        </p:nvCxnSpPr>
        <p:spPr>
          <a:xfrm>
            <a:off x="3151574" y="2654424"/>
            <a:ext cx="12182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36ED30-0F10-4C77-A382-CFEE312FC428}"/>
              </a:ext>
            </a:extLst>
          </p:cNvPr>
          <p:cNvCxnSpPr>
            <a:cxnSpLocks/>
          </p:cNvCxnSpPr>
          <p:nvPr/>
        </p:nvCxnSpPr>
        <p:spPr>
          <a:xfrm>
            <a:off x="2385646" y="5612424"/>
            <a:ext cx="1315916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10869E-2B36-4048-ACD6-1F09A043A7C5}"/>
              </a:ext>
            </a:extLst>
          </p:cNvPr>
          <p:cNvCxnSpPr>
            <a:cxnSpLocks/>
          </p:cNvCxnSpPr>
          <p:nvPr/>
        </p:nvCxnSpPr>
        <p:spPr>
          <a:xfrm>
            <a:off x="1533348" y="6315239"/>
            <a:ext cx="143845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6F2CEF-EA0E-4F1B-8F9F-674ECEBB9D96}"/>
              </a:ext>
            </a:extLst>
          </p:cNvPr>
          <p:cNvCxnSpPr>
            <a:cxnSpLocks/>
          </p:cNvCxnSpPr>
          <p:nvPr/>
        </p:nvCxnSpPr>
        <p:spPr>
          <a:xfrm>
            <a:off x="3920259" y="5612424"/>
            <a:ext cx="148701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1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myplate FRUITS">
            <a:extLst>
              <a:ext uri="{FF2B5EF4-FFF2-40B4-BE49-F238E27FC236}">
                <a16:creationId xmlns:a16="http://schemas.microsoft.com/office/drawing/2014/main" id="{51271E55-BA2C-43AE-B451-4BE1D7B4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13"/>
            <a:ext cx="8185212" cy="63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6ED6AD-E9F9-4118-8B93-5AA19B4E788A}"/>
              </a:ext>
            </a:extLst>
          </p:cNvPr>
          <p:cNvSpPr/>
          <p:nvPr/>
        </p:nvSpPr>
        <p:spPr>
          <a:xfrm>
            <a:off x="7794594" y="932465"/>
            <a:ext cx="398734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Healthier fruit = </a:t>
            </a:r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bitter taste, less sweet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1752DE8-5B6F-410A-9518-F0125304C227}"/>
              </a:ext>
            </a:extLst>
          </p:cNvPr>
          <p:cNvSpPr/>
          <p:nvPr/>
        </p:nvSpPr>
        <p:spPr>
          <a:xfrm>
            <a:off x="2379216" y="4350058"/>
            <a:ext cx="1313895" cy="1438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EB0B75-0F47-4F12-804F-B09166EEB489}"/>
              </a:ext>
            </a:extLst>
          </p:cNvPr>
          <p:cNvSpPr/>
          <p:nvPr/>
        </p:nvSpPr>
        <p:spPr>
          <a:xfrm>
            <a:off x="5328082" y="569650"/>
            <a:ext cx="1313895" cy="1438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yplate vegetables">
            <a:extLst>
              <a:ext uri="{FF2B5EF4-FFF2-40B4-BE49-F238E27FC236}">
                <a16:creationId xmlns:a16="http://schemas.microsoft.com/office/drawing/2014/main" id="{AC1D731C-8C55-485F-94DF-3191C214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92" y="142246"/>
            <a:ext cx="8504808" cy="657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B4E3A2-E7B8-42B3-9E0B-28D1079A7FC7}"/>
              </a:ext>
            </a:extLst>
          </p:cNvPr>
          <p:cNvSpPr/>
          <p:nvPr/>
        </p:nvSpPr>
        <p:spPr>
          <a:xfrm>
            <a:off x="162273" y="1511370"/>
            <a:ext cx="398734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Healthier veggie = </a:t>
            </a:r>
            <a:r>
              <a:rPr lang="en-US" sz="6000" b="0" cap="none" spc="0" dirty="0">
                <a:ln w="0"/>
                <a:solidFill>
                  <a:srgbClr val="2CBC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4C72B1-F040-4BDE-AEA2-6E94ED578BF4}"/>
              </a:ext>
            </a:extLst>
          </p:cNvPr>
          <p:cNvSpPr/>
          <p:nvPr/>
        </p:nvSpPr>
        <p:spPr>
          <a:xfrm>
            <a:off x="4280516" y="792279"/>
            <a:ext cx="1313895" cy="1438182"/>
          </a:xfrm>
          <a:prstGeom prst="ellipse">
            <a:avLst/>
          </a:prstGeom>
          <a:noFill/>
          <a:ln w="38100">
            <a:solidFill>
              <a:srgbClr val="2CB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BC5A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A9C2C5-7247-433F-A639-CC0707052557}"/>
              </a:ext>
            </a:extLst>
          </p:cNvPr>
          <p:cNvSpPr/>
          <p:nvPr/>
        </p:nvSpPr>
        <p:spPr>
          <a:xfrm>
            <a:off x="8463378" y="678349"/>
            <a:ext cx="1313895" cy="1438182"/>
          </a:xfrm>
          <a:prstGeom prst="ellipse">
            <a:avLst/>
          </a:prstGeom>
          <a:noFill/>
          <a:ln w="38100">
            <a:solidFill>
              <a:srgbClr val="2CB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BC5A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81A6BE-F048-4B7E-BDE4-F58D2F5A3EE7}"/>
              </a:ext>
            </a:extLst>
          </p:cNvPr>
          <p:cNvSpPr/>
          <p:nvPr/>
        </p:nvSpPr>
        <p:spPr>
          <a:xfrm>
            <a:off x="9280124" y="2409495"/>
            <a:ext cx="1313895" cy="1438182"/>
          </a:xfrm>
          <a:prstGeom prst="ellipse">
            <a:avLst/>
          </a:prstGeom>
          <a:noFill/>
          <a:ln w="38100">
            <a:solidFill>
              <a:srgbClr val="2CB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BC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myplate grains">
            <a:extLst>
              <a:ext uri="{FF2B5EF4-FFF2-40B4-BE49-F238E27FC236}">
                <a16:creationId xmlns:a16="http://schemas.microsoft.com/office/drawing/2014/main" id="{79B42FA3-5242-4BC3-B832-8BE9BF8E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91" y="55486"/>
            <a:ext cx="8729309" cy="67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60934D-8C5D-4BA6-BEE4-6C49B934B797}"/>
              </a:ext>
            </a:extLst>
          </p:cNvPr>
          <p:cNvSpPr/>
          <p:nvPr/>
        </p:nvSpPr>
        <p:spPr>
          <a:xfrm>
            <a:off x="8025413" y="994609"/>
            <a:ext cx="398734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Healthier grain = </a:t>
            </a:r>
            <a:r>
              <a:rPr lang="en-US" sz="6000" b="0" cap="none" spc="0" dirty="0">
                <a:ln w="0"/>
                <a:solidFill>
                  <a:srgbClr val="E07D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WHOLE or </a:t>
            </a:r>
            <a:r>
              <a:rPr lang="en-US" sz="6000" b="0" cap="none" spc="0" dirty="0">
                <a:ln w="0"/>
                <a:solidFill>
                  <a:srgbClr val="9466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darker brown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9A86C1-41D9-46AE-BDD3-6D7DBF186406}"/>
              </a:ext>
            </a:extLst>
          </p:cNvPr>
          <p:cNvSpPr/>
          <p:nvPr/>
        </p:nvSpPr>
        <p:spPr>
          <a:xfrm>
            <a:off x="1297619" y="4467634"/>
            <a:ext cx="1313895" cy="1438182"/>
          </a:xfrm>
          <a:prstGeom prst="ellipse">
            <a:avLst/>
          </a:prstGeom>
          <a:noFill/>
          <a:ln w="38100">
            <a:solidFill>
              <a:srgbClr val="94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BC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317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Chinacat</vt:lpstr>
      <vt:lpstr>Cooper Black</vt:lpstr>
      <vt:lpstr>GosmickSans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Stacy</dc:creator>
  <cp:lastModifiedBy>Adams, Stacy</cp:lastModifiedBy>
  <cp:revision>41</cp:revision>
  <dcterms:created xsi:type="dcterms:W3CDTF">2017-11-09T12:52:00Z</dcterms:created>
  <dcterms:modified xsi:type="dcterms:W3CDTF">2018-06-13T02:27:33Z</dcterms:modified>
</cp:coreProperties>
</file>